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98"/>
    <p:restoredTop sz="60105"/>
  </p:normalViewPr>
  <p:slideViewPr>
    <p:cSldViewPr snapToGrid="0" snapToObjects="1">
      <p:cViewPr varScale="1">
        <p:scale>
          <a:sx n="55" d="100"/>
          <a:sy n="55" d="100"/>
        </p:scale>
        <p:origin x="1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14E83-04CA-424A-8757-D95F454EF82B}" type="datetimeFigureOut">
              <a:rPr lang="en-US" smtClean="0"/>
              <a:t>1/4/18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069BA-C9C3-7345-B074-23335AF0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70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Relationship Id="rId3" Type="http://schemas.openxmlformats.org/officeDocument/2006/relationships/hyperlink" Target="https://www.amazon.com/dp/product-description/0521536081/ref=dp_proddesc_0?ie=UTF8&amp;n=283155&amp;s=books&amp;isInIframe=0" TargetMode="Externa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069BA-C9C3-7345-B074-23335AF0C4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05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/>
            </a:r>
            <a:b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069BA-C9C3-7345-B074-23335AF0C4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12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Ferree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Gamson</a:t>
            </a:r>
            <a:r>
              <a:rPr lang="en-US" baseline="0" dirty="0" smtClean="0"/>
              <a:t>: </a:t>
            </a:r>
            <a:r>
              <a:rPr lang="en-US" dirty="0" smtClean="0"/>
              <a:t>Gendering of governance</a:t>
            </a:r>
            <a:r>
              <a:rPr lang="en-US" baseline="0" dirty="0" smtClean="0"/>
              <a:t>: abortion</a:t>
            </a:r>
          </a:p>
          <a:p>
            <a:r>
              <a:rPr lang="en-US" baseline="0" dirty="0" smtClean="0"/>
              <a:t>Hobson: Universalistic vs Gender distinctive frames: Sweden and Ireland</a:t>
            </a:r>
          </a:p>
          <a:p>
            <a:r>
              <a:rPr lang="en-US" baseline="0" dirty="0" smtClean="0"/>
              <a:t>Gal: Movements of feminism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Williams: Contesting race and gender in the EU: voice and visibility </a:t>
            </a:r>
          </a:p>
          <a:p>
            <a:r>
              <a:rPr lang="en-US" baseline="0" dirty="0" smtClean="0"/>
              <a:t>Lake: Women, black, indigenous </a:t>
            </a:r>
          </a:p>
          <a:p>
            <a:r>
              <a:rPr lang="en-US" baseline="0" dirty="0" smtClean="0"/>
              <a:t>Sainsbury: US women’s suffrage through multicultural lens </a:t>
            </a:r>
          </a:p>
          <a:p>
            <a:r>
              <a:rPr lang="en-US" baseline="0" dirty="0" err="1" smtClean="0"/>
              <a:t>Szalai</a:t>
            </a:r>
            <a:r>
              <a:rPr lang="en-US" baseline="0" dirty="0" smtClean="0"/>
              <a:t>: Gender and ethnicity in Hungary 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Kulick</a:t>
            </a:r>
            <a:r>
              <a:rPr lang="en-US" baseline="0" dirty="0" smtClean="0"/>
              <a:t> and Klein: politics of shame among Brazilian </a:t>
            </a:r>
            <a:r>
              <a:rPr lang="en-US" baseline="0" dirty="0" err="1" smtClean="0"/>
              <a:t>travesti</a:t>
            </a:r>
            <a:r>
              <a:rPr lang="en-US" baseline="0" dirty="0" smtClean="0"/>
              <a:t> prostitutes </a:t>
            </a:r>
          </a:p>
          <a:p>
            <a:r>
              <a:rPr lang="en-US" baseline="0" dirty="0" err="1" smtClean="0"/>
              <a:t>Valiente</a:t>
            </a:r>
            <a:r>
              <a:rPr lang="en-US" baseline="0" dirty="0" smtClean="0"/>
              <a:t>: Mothers against drugs in Spain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069BA-C9C3-7345-B074-23335AF0C4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61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069BA-C9C3-7345-B074-23335AF0C4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27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466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9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5381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03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9153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118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716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9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67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74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99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085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9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1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35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90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Recognition </a:t>
            </a:r>
            <a:br>
              <a:rPr lang="en-US" dirty="0" smtClean="0"/>
            </a:br>
            <a:r>
              <a:rPr lang="en-US" dirty="0" smtClean="0"/>
              <a:t>and Social Movements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 Yun Park </a:t>
            </a:r>
          </a:p>
          <a:p>
            <a:r>
              <a:rPr lang="en-US" dirty="0" smtClean="0"/>
              <a:t>Comparative Inequality Cluster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on Social Movements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Political Opportunity Structure (</a:t>
            </a:r>
            <a:r>
              <a:rPr lang="en-US" dirty="0" err="1" smtClean="0">
                <a:solidFill>
                  <a:schemeClr val="tx1"/>
                </a:solidFill>
              </a:rPr>
              <a:t>Kitschelt</a:t>
            </a:r>
            <a:r>
              <a:rPr lang="en-US" dirty="0" smtClean="0">
                <a:solidFill>
                  <a:schemeClr val="tx1"/>
                </a:solidFill>
              </a:rPr>
              <a:t> 1986)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Resource Mobilization Theory (McCarthy and </a:t>
            </a:r>
            <a:r>
              <a:rPr lang="en-US" dirty="0" err="1" smtClean="0">
                <a:solidFill>
                  <a:schemeClr val="tx1"/>
                </a:solidFill>
              </a:rPr>
              <a:t>Zald</a:t>
            </a:r>
            <a:r>
              <a:rPr lang="en-US" dirty="0" smtClean="0">
                <a:solidFill>
                  <a:schemeClr val="tx1"/>
                </a:solidFill>
              </a:rPr>
              <a:t> 1977, McAdam 1999, Kurzman1996)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Frames and Narratives </a:t>
            </a:r>
            <a:r>
              <a:rPr lang="en-US" dirty="0" smtClean="0">
                <a:solidFill>
                  <a:schemeClr val="tx1"/>
                </a:solidFill>
              </a:rPr>
              <a:t>(Snow and </a:t>
            </a:r>
            <a:r>
              <a:rPr lang="en-US" dirty="0" err="1" smtClean="0">
                <a:solidFill>
                  <a:schemeClr val="tx1"/>
                </a:solidFill>
              </a:rPr>
              <a:t>Benford</a:t>
            </a:r>
            <a:r>
              <a:rPr lang="en-US" dirty="0" smtClean="0">
                <a:solidFill>
                  <a:schemeClr val="tx1"/>
                </a:solidFill>
              </a:rPr>
              <a:t> 1988, </a:t>
            </a:r>
            <a:r>
              <a:rPr lang="en-US" dirty="0" err="1" smtClean="0">
                <a:solidFill>
                  <a:schemeClr val="tx1"/>
                </a:solidFill>
              </a:rPr>
              <a:t>Polletta</a:t>
            </a:r>
            <a:r>
              <a:rPr lang="en-US" dirty="0" smtClean="0">
                <a:solidFill>
                  <a:schemeClr val="tx1"/>
                </a:solidFill>
              </a:rPr>
              <a:t> and Jasper 2001, </a:t>
            </a:r>
            <a:r>
              <a:rPr lang="en-US" dirty="0" err="1" smtClean="0">
                <a:solidFill>
                  <a:schemeClr val="tx1"/>
                </a:solidFill>
              </a:rPr>
              <a:t>Ferree</a:t>
            </a:r>
            <a:r>
              <a:rPr lang="en-US" dirty="0" smtClean="0">
                <a:solidFill>
                  <a:schemeClr val="tx1"/>
                </a:solidFill>
              </a:rPr>
              <a:t> 2003, </a:t>
            </a:r>
            <a:r>
              <a:rPr lang="en-US" dirty="0" err="1" smtClean="0">
                <a:solidFill>
                  <a:schemeClr val="tx1"/>
                </a:solidFill>
              </a:rPr>
              <a:t>Mische</a:t>
            </a:r>
            <a:r>
              <a:rPr lang="en-US" dirty="0" smtClean="0">
                <a:solidFill>
                  <a:schemeClr val="tx1"/>
                </a:solidFill>
              </a:rPr>
              <a:t> 2003, </a:t>
            </a:r>
            <a:r>
              <a:rPr lang="en-US" dirty="0" err="1" smtClean="0">
                <a:solidFill>
                  <a:schemeClr val="tx1"/>
                </a:solidFill>
              </a:rPr>
              <a:t>Viterna</a:t>
            </a:r>
            <a:r>
              <a:rPr lang="en-US" dirty="0" smtClean="0">
                <a:solidFill>
                  <a:schemeClr val="tx1"/>
                </a:solidFill>
              </a:rPr>
              <a:t> 2006) 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New Social Movements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Melucci</a:t>
            </a:r>
            <a:r>
              <a:rPr lang="en-US" dirty="0" smtClean="0">
                <a:solidFill>
                  <a:schemeClr val="tx1"/>
                </a:solidFill>
              </a:rPr>
              <a:t> 1980, </a:t>
            </a:r>
            <a:r>
              <a:rPr lang="en-US" dirty="0" err="1" smtClean="0">
                <a:solidFill>
                  <a:schemeClr val="tx1"/>
                </a:solidFill>
              </a:rPr>
              <a:t>Pichardo</a:t>
            </a:r>
            <a:r>
              <a:rPr lang="en-US" dirty="0" smtClean="0">
                <a:solidFill>
                  <a:schemeClr val="tx1"/>
                </a:solidFill>
              </a:rPr>
              <a:t> 1997, </a:t>
            </a:r>
            <a:r>
              <a:rPr lang="en-US" dirty="0" err="1" smtClean="0">
                <a:solidFill>
                  <a:schemeClr val="tx1"/>
                </a:solidFill>
              </a:rPr>
              <a:t>Buechler</a:t>
            </a:r>
            <a:r>
              <a:rPr lang="en-US" dirty="0" smtClean="0">
                <a:solidFill>
                  <a:schemeClr val="tx1"/>
                </a:solidFill>
              </a:rPr>
              <a:t> 2013)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Successes and failures </a:t>
            </a:r>
            <a:r>
              <a:rPr lang="en-US" dirty="0" smtClean="0">
                <a:solidFill>
                  <a:schemeClr val="tx1"/>
                </a:solidFill>
              </a:rPr>
              <a:t>of social movements (</a:t>
            </a:r>
            <a:r>
              <a:rPr lang="en-US" dirty="0" err="1" smtClean="0">
                <a:solidFill>
                  <a:schemeClr val="tx1"/>
                </a:solidFill>
              </a:rPr>
              <a:t>Banaszak</a:t>
            </a:r>
            <a:r>
              <a:rPr lang="en-US" dirty="0" smtClean="0">
                <a:solidFill>
                  <a:schemeClr val="tx1"/>
                </a:solidFill>
              </a:rPr>
              <a:t> 1996, </a:t>
            </a:r>
            <a:r>
              <a:rPr lang="en-US" dirty="0" err="1" smtClean="0">
                <a:solidFill>
                  <a:schemeClr val="tx1"/>
                </a:solidFill>
              </a:rPr>
              <a:t>Giugni</a:t>
            </a:r>
            <a:r>
              <a:rPr lang="en-US" dirty="0" smtClean="0">
                <a:solidFill>
                  <a:schemeClr val="tx1"/>
                </a:solidFill>
              </a:rPr>
              <a:t> 1998)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Mechanisms between movements focusing on </a:t>
            </a:r>
            <a:r>
              <a:rPr lang="en-US" dirty="0" smtClean="0">
                <a:solidFill>
                  <a:srgbClr val="FF0000"/>
                </a:solidFill>
              </a:rPr>
              <a:t>redistribution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and the movements focusing on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recognition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62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Recognition Struggles and Social Movements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sz="3000" dirty="0" smtClean="0"/>
              <a:t>edited by Hobson (2003) 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“The first book to look comparatively and cross-nationally at the dynamic interplay between those fighting for a </a:t>
            </a:r>
            <a:r>
              <a:rPr lang="en-US" dirty="0" smtClean="0">
                <a:solidFill>
                  <a:srgbClr val="FF0000"/>
                </a:solidFill>
              </a:rPr>
              <a:t>fairer division of economic resources</a:t>
            </a:r>
            <a:r>
              <a:rPr lang="en-US" dirty="0" smtClean="0">
                <a:solidFill>
                  <a:schemeClr val="tx1"/>
                </a:solidFill>
              </a:rPr>
              <a:t> and those struggling for </a:t>
            </a:r>
            <a:r>
              <a:rPr lang="en-US" dirty="0" smtClean="0">
                <a:solidFill>
                  <a:srgbClr val="FF0000"/>
                </a:solidFill>
              </a:rPr>
              <a:t>recognition and respect of group differences</a:t>
            </a:r>
            <a:r>
              <a:rPr lang="en-US" dirty="0" smtClean="0">
                <a:solidFill>
                  <a:schemeClr val="tx1"/>
                </a:solidFill>
              </a:rPr>
              <a:t>.”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“The book addresses key debates on the political gender around </a:t>
            </a:r>
            <a:r>
              <a:rPr lang="en-US" dirty="0" smtClean="0">
                <a:solidFill>
                  <a:srgbClr val="FF0000"/>
                </a:solidFill>
              </a:rPr>
              <a:t>multiculturalism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rgbClr val="FF0000"/>
                </a:solidFill>
              </a:rPr>
              <a:t>identity politics </a:t>
            </a:r>
            <a:r>
              <a:rPr lang="en-US" dirty="0" smtClean="0">
                <a:solidFill>
                  <a:schemeClr val="tx1"/>
                </a:solidFill>
              </a:rPr>
              <a:t>with original empirical research.”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“This book breaks new ground in social movement studies confronting issues of </a:t>
            </a:r>
            <a:r>
              <a:rPr lang="en-US" dirty="0" smtClean="0">
                <a:solidFill>
                  <a:srgbClr val="FF0000"/>
                </a:solidFill>
              </a:rPr>
              <a:t>power and governance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authenticity</a:t>
            </a:r>
            <a:r>
              <a:rPr lang="en-US" dirty="0" smtClean="0">
                <a:solidFill>
                  <a:schemeClr val="tx1"/>
                </a:solidFill>
              </a:rPr>
              <a:t>, and </a:t>
            </a:r>
            <a:r>
              <a:rPr lang="en-US" dirty="0" smtClean="0">
                <a:solidFill>
                  <a:srgbClr val="FF0000"/>
                </a:solidFill>
              </a:rPr>
              <a:t>boundary making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196" y="2230374"/>
            <a:ext cx="2580986" cy="3810987"/>
          </a:xfrm>
        </p:spPr>
      </p:pic>
    </p:spTree>
    <p:extLst>
      <p:ext uri="{BB962C8B-B14F-4D97-AF65-F5344CB8AC3E}">
        <p14:creationId xmlns:p14="http://schemas.microsoft.com/office/powerpoint/2010/main" val="45715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Recognition Struggles and Social Movements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sz="3000" dirty="0"/>
              <a:t>edited by Hobson (2003)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1. Shifting Paradigms? </a:t>
            </a:r>
            <a:r>
              <a:rPr lang="en-US" dirty="0" smtClean="0">
                <a:solidFill>
                  <a:srgbClr val="FF0000"/>
                </a:solidFill>
              </a:rPr>
              <a:t>Recognition</a:t>
            </a:r>
            <a:r>
              <a:rPr lang="en-US" dirty="0" smtClean="0"/>
              <a:t>  and </a:t>
            </a:r>
            <a:r>
              <a:rPr lang="en-US" dirty="0" smtClean="0">
                <a:solidFill>
                  <a:srgbClr val="FF0000"/>
                </a:solidFill>
              </a:rPr>
              <a:t>Redistribution</a:t>
            </a:r>
            <a:r>
              <a:rPr lang="en-US" dirty="0" smtClean="0"/>
              <a:t> - Nancy Fraser</a:t>
            </a:r>
          </a:p>
          <a:p>
            <a:r>
              <a:rPr lang="en-US" dirty="0" smtClean="0"/>
              <a:t>Part 2. </a:t>
            </a:r>
            <a:r>
              <a:rPr lang="en-US" dirty="0" smtClean="0">
                <a:solidFill>
                  <a:srgbClr val="FF0000"/>
                </a:solidFill>
              </a:rPr>
              <a:t>Frames and Claims: authority and voice </a:t>
            </a:r>
            <a:r>
              <a:rPr lang="en-US" dirty="0" smtClean="0"/>
              <a:t>- Myra Marx </a:t>
            </a:r>
            <a:r>
              <a:rPr lang="en-US" dirty="0" err="1" smtClean="0"/>
              <a:t>Ferree</a:t>
            </a:r>
            <a:r>
              <a:rPr lang="en-US" dirty="0" smtClean="0"/>
              <a:t> and Bill </a:t>
            </a:r>
            <a:r>
              <a:rPr lang="en-US" dirty="0" err="1" smtClean="0"/>
              <a:t>Gamson</a:t>
            </a:r>
            <a:r>
              <a:rPr lang="en-US" dirty="0" smtClean="0"/>
              <a:t>, </a:t>
            </a:r>
            <a:r>
              <a:rPr lang="en-US" dirty="0" err="1" smtClean="0"/>
              <a:t>Barabara</a:t>
            </a:r>
            <a:r>
              <a:rPr lang="en-US" dirty="0" smtClean="0"/>
              <a:t> Hobson, Susan Gal</a:t>
            </a:r>
          </a:p>
          <a:p>
            <a:r>
              <a:rPr lang="en-US" dirty="0" smtClean="0"/>
              <a:t>Part 3. </a:t>
            </a:r>
            <a:r>
              <a:rPr lang="en-US" dirty="0" smtClean="0">
                <a:solidFill>
                  <a:srgbClr val="FF0000"/>
                </a:solidFill>
              </a:rPr>
              <a:t>Competing Claims: struggles in dialogue </a:t>
            </a:r>
            <a:r>
              <a:rPr lang="mr-IN" dirty="0" smtClean="0"/>
              <a:t>–</a:t>
            </a:r>
            <a:r>
              <a:rPr lang="en-US" dirty="0" smtClean="0"/>
              <a:t> Fiona Williams, </a:t>
            </a:r>
            <a:r>
              <a:rPr lang="en-US" dirty="0" err="1" smtClean="0"/>
              <a:t>Marily</a:t>
            </a:r>
            <a:r>
              <a:rPr lang="en-US" dirty="0" smtClean="0"/>
              <a:t> Lake, Diane </a:t>
            </a:r>
            <a:r>
              <a:rPr lang="en-US" dirty="0" err="1" smtClean="0"/>
              <a:t>Sainsury</a:t>
            </a:r>
            <a:r>
              <a:rPr lang="en-US" dirty="0" smtClean="0"/>
              <a:t>, Julia </a:t>
            </a:r>
            <a:r>
              <a:rPr lang="en-US" dirty="0" err="1" smtClean="0"/>
              <a:t>Szalai</a:t>
            </a:r>
            <a:r>
              <a:rPr lang="en-US" dirty="0" smtClean="0"/>
              <a:t> </a:t>
            </a:r>
          </a:p>
          <a:p>
            <a:r>
              <a:rPr lang="en-US" dirty="0" smtClean="0"/>
              <a:t>Part 4. </a:t>
            </a:r>
            <a:r>
              <a:rPr lang="en-US" dirty="0" smtClean="0">
                <a:solidFill>
                  <a:srgbClr val="FF0000"/>
                </a:solidFill>
              </a:rPr>
              <a:t>Authenticity: who speaks for whom? </a:t>
            </a:r>
            <a:r>
              <a:rPr lang="en-US" dirty="0" smtClean="0"/>
              <a:t>Don </a:t>
            </a:r>
            <a:r>
              <a:rPr lang="en-US" dirty="0" err="1" smtClean="0"/>
              <a:t>Kulick</a:t>
            </a:r>
            <a:r>
              <a:rPr lang="en-US" dirty="0" smtClean="0"/>
              <a:t> and Charles Klein, Celia </a:t>
            </a:r>
            <a:r>
              <a:rPr lang="en-US" dirty="0" err="1" smtClean="0"/>
              <a:t>Valiente</a:t>
            </a:r>
            <a:r>
              <a:rPr lang="en-US" dirty="0" smtClean="0"/>
              <a:t> </a:t>
            </a:r>
          </a:p>
          <a:p>
            <a:r>
              <a:rPr lang="en-US" dirty="0" smtClean="0"/>
              <a:t>Part 5. </a:t>
            </a:r>
            <a:r>
              <a:rPr lang="en-US" dirty="0" smtClean="0">
                <a:solidFill>
                  <a:srgbClr val="FF0000"/>
                </a:solidFill>
              </a:rPr>
              <a:t>Process Theories of Social Movements: </a:t>
            </a:r>
            <a:r>
              <a:rPr lang="en-US" dirty="0" smtClean="0"/>
              <a:t>Carol Mueller</a:t>
            </a:r>
          </a:p>
        </p:txBody>
      </p:sp>
    </p:spTree>
    <p:extLst>
      <p:ext uri="{BB962C8B-B14F-4D97-AF65-F5344CB8AC3E}">
        <p14:creationId xmlns:p14="http://schemas.microsoft.com/office/powerpoint/2010/main" val="124872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44100" cy="6858000"/>
          </a:xfrm>
        </p:spPr>
      </p:pic>
    </p:spTree>
    <p:extLst>
      <p:ext uri="{BB962C8B-B14F-4D97-AF65-F5344CB8AC3E}">
        <p14:creationId xmlns:p14="http://schemas.microsoft.com/office/powerpoint/2010/main" val="31301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Expanding on the Scope of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Gosewinkel</a:t>
            </a:r>
            <a:r>
              <a:rPr lang="en-US" dirty="0" smtClean="0"/>
              <a:t> and </a:t>
            </a:r>
            <a:r>
              <a:rPr lang="en-US" dirty="0" err="1" smtClean="0"/>
              <a:t>Rucht</a:t>
            </a:r>
            <a:r>
              <a:rPr lang="en-US" dirty="0" smtClean="0"/>
              <a:t> (2017) - Transnational Struggles for Recognition: new </a:t>
            </a:r>
            <a:r>
              <a:rPr lang="en-US" dirty="0" smtClean="0">
                <a:solidFill>
                  <a:srgbClr val="FF0000"/>
                </a:solidFill>
              </a:rPr>
              <a:t>perspectives on civil society </a:t>
            </a:r>
            <a:r>
              <a:rPr lang="en-US" dirty="0" smtClean="0"/>
              <a:t>since the 20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r>
              <a:rPr lang="en-US" dirty="0"/>
              <a:t>Sally Hines (2013) - </a:t>
            </a:r>
            <a:r>
              <a:rPr lang="en-US" dirty="0">
                <a:solidFill>
                  <a:srgbClr val="FF0000"/>
                </a:solidFill>
              </a:rPr>
              <a:t>Gender diversity, </a:t>
            </a:r>
            <a:r>
              <a:rPr lang="en-US" dirty="0"/>
              <a:t>recognition and citizenship: towards a politics of </a:t>
            </a:r>
            <a:r>
              <a:rPr lang="en-US" dirty="0" smtClean="0"/>
              <a:t>difference</a:t>
            </a:r>
          </a:p>
          <a:p>
            <a:r>
              <a:rPr lang="en-US" dirty="0" err="1" smtClean="0"/>
              <a:t>Chimienti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Solomos</a:t>
            </a:r>
            <a:r>
              <a:rPr lang="en-US" dirty="0"/>
              <a:t> (2011) - Social Movements of </a:t>
            </a:r>
            <a:r>
              <a:rPr lang="en-US" dirty="0" smtClean="0"/>
              <a:t>Irregular </a:t>
            </a:r>
            <a:r>
              <a:rPr lang="en-US" dirty="0">
                <a:solidFill>
                  <a:srgbClr val="FF0000"/>
                </a:solidFill>
              </a:rPr>
              <a:t>Migrants</a:t>
            </a:r>
            <a:r>
              <a:rPr lang="en-US" dirty="0"/>
              <a:t>, </a:t>
            </a:r>
            <a:r>
              <a:rPr lang="en-US" dirty="0" err="1"/>
              <a:t>Recogntion</a:t>
            </a:r>
            <a:r>
              <a:rPr lang="en-US" dirty="0"/>
              <a:t>, and Citizenship </a:t>
            </a:r>
            <a:endParaRPr lang="en-US" dirty="0" smtClean="0"/>
          </a:p>
          <a:p>
            <a:r>
              <a:rPr lang="en-US" dirty="0" err="1"/>
              <a:t>Hallberg</a:t>
            </a:r>
            <a:r>
              <a:rPr lang="en-US" dirty="0"/>
              <a:t> and </a:t>
            </a:r>
            <a:r>
              <a:rPr lang="en-US" dirty="0" err="1"/>
              <a:t>Ossewaarde</a:t>
            </a:r>
            <a:r>
              <a:rPr lang="en-US" dirty="0"/>
              <a:t> (2011) - Protest, Social Movements </a:t>
            </a:r>
            <a:r>
              <a:rPr lang="en-US" dirty="0">
                <a:solidFill>
                  <a:srgbClr val="FF0000"/>
                </a:solidFill>
              </a:rPr>
              <a:t>and Global Democracy </a:t>
            </a:r>
            <a:r>
              <a:rPr lang="en-US" dirty="0"/>
              <a:t>Since 2011: New Perspectives Protest and Recognition in the Bulgarian Summer 2013 Movement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6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</TotalTime>
  <Words>451</Words>
  <Application>Microsoft Macintosh PowerPoint</Application>
  <PresentationFormat>Widescreen</PresentationFormat>
  <Paragraphs>43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Mangal</vt:lpstr>
      <vt:lpstr>Trebuchet MS</vt:lpstr>
      <vt:lpstr>Wingdings 3</vt:lpstr>
      <vt:lpstr>Facet</vt:lpstr>
      <vt:lpstr>Recognition  and Social Movements</vt:lpstr>
      <vt:lpstr>Literature on Social Movements</vt:lpstr>
      <vt:lpstr>Recognition Struggles and Social Movements – edited by Hobson (2003) </vt:lpstr>
      <vt:lpstr>Recognition Struggles and Social Movements – edited by Hobson (2003) </vt:lpstr>
      <vt:lpstr>PowerPoint Presentation</vt:lpstr>
      <vt:lpstr>Expanding on the Scope of Topics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Recognition  and Social Movements</dc:title>
  <dc:creator>Park, Bo Yun</dc:creator>
  <cp:lastModifiedBy>Park, Bo Yun</cp:lastModifiedBy>
  <cp:revision>11</cp:revision>
  <dcterms:created xsi:type="dcterms:W3CDTF">2017-12-08T14:01:37Z</dcterms:created>
  <dcterms:modified xsi:type="dcterms:W3CDTF">2018-01-04T07:31:27Z</dcterms:modified>
</cp:coreProperties>
</file>