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3F6C2-2E60-4CF3-8F5C-0165C907A85F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37A32-C8F8-40AB-85AE-B5E0AB318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337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3F6C2-2E60-4CF3-8F5C-0165C907A85F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37A32-C8F8-40AB-85AE-B5E0AB318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674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3F6C2-2E60-4CF3-8F5C-0165C907A85F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37A32-C8F8-40AB-85AE-B5E0AB318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934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3F6C2-2E60-4CF3-8F5C-0165C907A85F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37A32-C8F8-40AB-85AE-B5E0AB318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164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3F6C2-2E60-4CF3-8F5C-0165C907A85F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37A32-C8F8-40AB-85AE-B5E0AB318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656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3F6C2-2E60-4CF3-8F5C-0165C907A85F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37A32-C8F8-40AB-85AE-B5E0AB318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668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3F6C2-2E60-4CF3-8F5C-0165C907A85F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37A32-C8F8-40AB-85AE-B5E0AB318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928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3F6C2-2E60-4CF3-8F5C-0165C907A85F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37A32-C8F8-40AB-85AE-B5E0AB318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407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3F6C2-2E60-4CF3-8F5C-0165C907A85F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37A32-C8F8-40AB-85AE-B5E0AB318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063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3F6C2-2E60-4CF3-8F5C-0165C907A85F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37A32-C8F8-40AB-85AE-B5E0AB318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149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3F6C2-2E60-4CF3-8F5C-0165C907A85F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37A32-C8F8-40AB-85AE-B5E0AB318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169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3F6C2-2E60-4CF3-8F5C-0165C907A85F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37A32-C8F8-40AB-85AE-B5E0AB318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805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Recognition in the consumption sphere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19500"/>
            <a:ext cx="9144000" cy="1676400"/>
          </a:xfrm>
        </p:spPr>
        <p:txBody>
          <a:bodyPr/>
          <a:lstStyle/>
          <a:p>
            <a:r>
              <a:rPr lang="en-US" dirty="0" smtClean="0"/>
              <a:t>Silvia Rief</a:t>
            </a:r>
          </a:p>
          <a:p>
            <a:r>
              <a:rPr lang="en-US" dirty="0" smtClean="0"/>
              <a:t>Workshop Dec. 8, 2017</a:t>
            </a:r>
          </a:p>
          <a:p>
            <a:r>
              <a:rPr lang="en-US" dirty="0" smtClean="0"/>
              <a:t>WCFIA Research Cluster Comparative Inequality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178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928392"/>
              </p:ext>
            </p:extLst>
          </p:nvPr>
        </p:nvGraphicFramePr>
        <p:xfrm>
          <a:off x="558799" y="482603"/>
          <a:ext cx="11112500" cy="5778499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2839533">
                  <a:extLst>
                    <a:ext uri="{9D8B030D-6E8A-4147-A177-3AD203B41FA5}">
                      <a16:colId xmlns:a16="http://schemas.microsoft.com/office/drawing/2014/main" val="778133094"/>
                    </a:ext>
                  </a:extLst>
                </a:gridCol>
                <a:gridCol w="2828480">
                  <a:extLst>
                    <a:ext uri="{9D8B030D-6E8A-4147-A177-3AD203B41FA5}">
                      <a16:colId xmlns:a16="http://schemas.microsoft.com/office/drawing/2014/main" val="3840331319"/>
                    </a:ext>
                  </a:extLst>
                </a:gridCol>
                <a:gridCol w="2828480">
                  <a:extLst>
                    <a:ext uri="{9D8B030D-6E8A-4147-A177-3AD203B41FA5}">
                      <a16:colId xmlns:a16="http://schemas.microsoft.com/office/drawing/2014/main" val="3347081013"/>
                    </a:ext>
                  </a:extLst>
                </a:gridCol>
                <a:gridCol w="2616007">
                  <a:extLst>
                    <a:ext uri="{9D8B030D-6E8A-4147-A177-3AD203B41FA5}">
                      <a16:colId xmlns:a16="http://schemas.microsoft.com/office/drawing/2014/main" val="2151378021"/>
                    </a:ext>
                  </a:extLst>
                </a:gridCol>
              </a:tblGrid>
              <a:tr h="544414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en-GB" sz="2000">
                          <a:effectLst/>
                        </a:rPr>
                        <a:t>Mode of provision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en-GB" sz="2000">
                          <a:effectLst/>
                        </a:rPr>
                        <a:t>Conditions of access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en-GB" sz="2000">
                          <a:effectLst/>
                        </a:rPr>
                        <a:t>Manner of delivery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en-GB" sz="2000">
                          <a:effectLst/>
                        </a:rPr>
                        <a:t>Social roles 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50240702"/>
                  </a:ext>
                </a:extLst>
              </a:tr>
              <a:tr h="1046817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en-GB" sz="2000">
                          <a:effectLst/>
                        </a:rPr>
                        <a:t>Market</a:t>
                      </a:r>
                      <a:endParaRPr lang="en-US" sz="2000">
                        <a:effectLst/>
                      </a:endParaRPr>
                    </a:p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en-GB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en-GB" sz="2000" dirty="0">
                          <a:effectLst/>
                        </a:rPr>
                        <a:t>Purchasing power / market exchange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en-GB" sz="2000" dirty="0">
                          <a:effectLst/>
                        </a:rPr>
                        <a:t>Competitive / seduction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en-GB" sz="2000">
                          <a:effectLst/>
                        </a:rPr>
                        <a:t>Customer / consumer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36181027"/>
                  </a:ext>
                </a:extLst>
              </a:tr>
              <a:tr h="1046817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en-GB" sz="2000">
                          <a:effectLst/>
                        </a:rPr>
                        <a:t>State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en-GB" sz="2000">
                          <a:effectLst/>
                        </a:rPr>
                        <a:t>Citizenship / right 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en-GB" sz="2000" dirty="0">
                          <a:effectLst/>
                        </a:rPr>
                        <a:t>Hierarchical / bureaucracy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en-GB" sz="2000">
                          <a:effectLst/>
                        </a:rPr>
                        <a:t>Client / citizen</a:t>
                      </a:r>
                      <a:endParaRPr lang="en-US" sz="2000">
                        <a:effectLst/>
                      </a:endParaRPr>
                    </a:p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en-GB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22199987"/>
                  </a:ext>
                </a:extLst>
              </a:tr>
              <a:tr h="1046817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en-GB" sz="2000">
                          <a:effectLst/>
                        </a:rPr>
                        <a:t>Household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en-GB" sz="2000">
                          <a:effectLst/>
                        </a:rPr>
                        <a:t>Familial affiliation / moral obligation and affection 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en-GB" sz="2000">
                          <a:effectLst/>
                        </a:rPr>
                        <a:t>Customary / care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en-GB" sz="2000">
                          <a:effectLst/>
                        </a:rPr>
                        <a:t>Family / kin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42063530"/>
                  </a:ext>
                </a:extLst>
              </a:tr>
              <a:tr h="1046817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en-GB" sz="2000">
                          <a:effectLst/>
                        </a:rPr>
                        <a:t>Communal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en-GB" sz="2000">
                          <a:effectLst/>
                        </a:rPr>
                        <a:t>Informal belonging / reciprocal exchange 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en-GB" sz="2000">
                          <a:effectLst/>
                        </a:rPr>
                        <a:t>Voluntary / solidarity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en-GB" sz="2000">
                          <a:effectLst/>
                        </a:rPr>
                        <a:t>Friend / neighbour / acquaintance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6108300"/>
                  </a:ext>
                </a:extLst>
              </a:tr>
              <a:tr h="1046817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en-GB" sz="2000">
                          <a:effectLst/>
                        </a:rPr>
                        <a:t>Cooperative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en-GB" sz="2000">
                          <a:effectLst/>
                        </a:rPr>
                        <a:t>Formal membership / concerted exchange 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en-GB" sz="2000">
                          <a:effectLst/>
                        </a:rPr>
                        <a:t>Consensual / negotiated rules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lang="en-GB" sz="2000" dirty="0">
                          <a:effectLst/>
                        </a:rPr>
                        <a:t>Associate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22511334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3400" y="6375400"/>
            <a:ext cx="52866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 err="1" smtClean="0"/>
              <a:t>Adapted</a:t>
            </a:r>
            <a:r>
              <a:rPr lang="de-DE" sz="1400" dirty="0" smtClean="0"/>
              <a:t> on </a:t>
            </a:r>
            <a:r>
              <a:rPr lang="de-DE" sz="1400" dirty="0" err="1" smtClean="0"/>
              <a:t>the</a:t>
            </a:r>
            <a:r>
              <a:rPr lang="de-DE" sz="1400" dirty="0" smtClean="0"/>
              <a:t> </a:t>
            </a:r>
            <a:r>
              <a:rPr lang="de-DE" sz="1400" dirty="0" err="1" smtClean="0"/>
              <a:t>basis</a:t>
            </a:r>
            <a:r>
              <a:rPr lang="de-DE" sz="1400" dirty="0" smtClean="0"/>
              <a:t> </a:t>
            </a:r>
            <a:r>
              <a:rPr lang="de-DE" sz="1400" dirty="0" err="1" smtClean="0"/>
              <a:t>of</a:t>
            </a:r>
            <a:r>
              <a:rPr lang="de-DE" sz="1400" dirty="0" smtClean="0"/>
              <a:t> </a:t>
            </a:r>
            <a:r>
              <a:rPr lang="de-DE" sz="1400" dirty="0" err="1" smtClean="0"/>
              <a:t>Southerton</a:t>
            </a:r>
            <a:r>
              <a:rPr lang="de-DE" sz="1400" dirty="0" smtClean="0"/>
              <a:t> </a:t>
            </a:r>
            <a:r>
              <a:rPr lang="de-DE" sz="1400" dirty="0"/>
              <a:t>2007, </a:t>
            </a:r>
            <a:r>
              <a:rPr lang="de-DE" sz="1400" dirty="0" err="1"/>
              <a:t>Warde</a:t>
            </a:r>
            <a:r>
              <a:rPr lang="de-DE" sz="1400" dirty="0"/>
              <a:t> 2010 [1992]: </a:t>
            </a:r>
            <a:r>
              <a:rPr lang="de-DE" sz="1400" dirty="0" smtClean="0"/>
              <a:t>p.167 ff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780349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889000" y="1207398"/>
            <a:ext cx="10769599" cy="52322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dirty="0" smtClean="0"/>
              <a:t>Nancy Fraser</a:t>
            </a:r>
            <a:r>
              <a:rPr lang="en-US" sz="1800" dirty="0"/>
              <a:t>, </a:t>
            </a:r>
            <a:r>
              <a:rPr lang="en-US" sz="1800" dirty="0" smtClean="0"/>
              <a:t>Women</a:t>
            </a:r>
            <a:r>
              <a:rPr lang="en-US" sz="1800" dirty="0"/>
              <a:t>, welfare and the politics of need interpretation</a:t>
            </a:r>
            <a:r>
              <a:rPr lang="en-US" sz="1800" dirty="0" smtClean="0"/>
              <a:t>. </a:t>
            </a:r>
            <a:r>
              <a:rPr lang="en-US" sz="1800" dirty="0" err="1"/>
              <a:t>Hypatia</a:t>
            </a:r>
            <a:r>
              <a:rPr lang="en-US" sz="1800" dirty="0"/>
              <a:t> 2(1</a:t>
            </a:r>
            <a:r>
              <a:rPr lang="en-US" sz="1800" dirty="0" smtClean="0"/>
              <a:t>) (1987): </a:t>
            </a:r>
            <a:r>
              <a:rPr lang="en-US" sz="1800" dirty="0"/>
              <a:t>103-121</a:t>
            </a:r>
            <a:r>
              <a:rPr lang="en-US" sz="1800" dirty="0" smtClean="0"/>
              <a:t>.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de-DE" sz="1800" dirty="0" smtClean="0"/>
              <a:t>Axel Honneth</a:t>
            </a:r>
            <a:r>
              <a:rPr lang="de-DE" sz="1800" dirty="0"/>
              <a:t>, </a:t>
            </a:r>
            <a:r>
              <a:rPr lang="de-DE" sz="1800" dirty="0" smtClean="0"/>
              <a:t>Das </a:t>
            </a:r>
            <a:r>
              <a:rPr lang="de-DE" sz="1800" dirty="0"/>
              <a:t>Recht der </a:t>
            </a:r>
            <a:r>
              <a:rPr lang="de-DE" sz="1800" dirty="0" smtClean="0"/>
              <a:t>Freiheit [</a:t>
            </a:r>
            <a:r>
              <a:rPr lang="de-DE" sz="1800" dirty="0" err="1" smtClean="0"/>
              <a:t>transl</a:t>
            </a:r>
            <a:r>
              <a:rPr lang="de-DE" sz="1800" dirty="0" smtClean="0"/>
              <a:t>.: </a:t>
            </a:r>
            <a:r>
              <a:rPr lang="de-DE" sz="1800" dirty="0" err="1" smtClean="0"/>
              <a:t>Freedom‘s</a:t>
            </a:r>
            <a:r>
              <a:rPr lang="de-DE" sz="1800" dirty="0" smtClean="0"/>
              <a:t> </a:t>
            </a:r>
            <a:r>
              <a:rPr lang="de-DE" sz="1800" dirty="0" err="1" smtClean="0"/>
              <a:t>Right</a:t>
            </a:r>
            <a:r>
              <a:rPr lang="de-DE" sz="1800" dirty="0" smtClean="0"/>
              <a:t>]. </a:t>
            </a:r>
            <a:r>
              <a:rPr lang="de-DE" sz="1800" dirty="0"/>
              <a:t>Frankfurt, </a:t>
            </a:r>
            <a:r>
              <a:rPr lang="de-DE" sz="1800" dirty="0" smtClean="0"/>
              <a:t>Suhrkamp, 2013, 360-410.</a:t>
            </a:r>
            <a:endParaRPr lang="en-US" sz="1800" dirty="0"/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dirty="0" smtClean="0"/>
              <a:t>Jonathan </a:t>
            </a:r>
            <a:r>
              <a:rPr lang="en-US" sz="1800" dirty="0"/>
              <a:t>I. </a:t>
            </a:r>
            <a:r>
              <a:rPr lang="en-US" sz="1800" dirty="0" err="1"/>
              <a:t>Gershuny</a:t>
            </a:r>
            <a:r>
              <a:rPr lang="en-US" sz="1800" dirty="0"/>
              <a:t>, The Informal Economy. Its Role in Post-Industrial Society, in: Futures 11 (1979), 3-15.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dirty="0" smtClean="0"/>
              <a:t>Karl </a:t>
            </a:r>
            <a:r>
              <a:rPr lang="en-US" sz="1800" dirty="0"/>
              <a:t>Polanyi, The Economy as Instituted Process, in: Karl Polanyi, et al., eds., Trade and Market in the Early Empires. </a:t>
            </a:r>
            <a:r>
              <a:rPr lang="de-DE" sz="1800" dirty="0" err="1"/>
              <a:t>Economies</a:t>
            </a:r>
            <a:r>
              <a:rPr lang="de-DE" sz="1800" dirty="0"/>
              <a:t> in </a:t>
            </a:r>
            <a:r>
              <a:rPr lang="de-DE" sz="1800" dirty="0" err="1"/>
              <a:t>History</a:t>
            </a:r>
            <a:r>
              <a:rPr lang="de-DE" sz="1800" dirty="0"/>
              <a:t> </a:t>
            </a:r>
            <a:r>
              <a:rPr lang="de-DE" sz="1800" dirty="0" err="1"/>
              <a:t>and</a:t>
            </a:r>
            <a:r>
              <a:rPr lang="de-DE" sz="1800" dirty="0"/>
              <a:t> </a:t>
            </a:r>
            <a:r>
              <a:rPr lang="de-DE" sz="1800" dirty="0" err="1"/>
              <a:t>Theory</a:t>
            </a:r>
            <a:r>
              <a:rPr lang="de-DE" sz="1800" dirty="0"/>
              <a:t>, Chicago/IL 1957, 243-270</a:t>
            </a:r>
            <a:r>
              <a:rPr lang="de-DE" sz="1800" dirty="0" smtClean="0"/>
              <a:t>.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dirty="0" smtClean="0"/>
              <a:t>Karl Polanyi</a:t>
            </a:r>
            <a:r>
              <a:rPr lang="en-US" sz="1800" dirty="0"/>
              <a:t>, </a:t>
            </a:r>
            <a:r>
              <a:rPr lang="en-US" sz="1800" dirty="0" smtClean="0"/>
              <a:t>Community </a:t>
            </a:r>
            <a:r>
              <a:rPr lang="en-US" sz="1800" dirty="0"/>
              <a:t>and Society. The Christian Criticism of our Social Order. </a:t>
            </a:r>
            <a:r>
              <a:rPr lang="en-US" sz="1800" dirty="0" smtClean="0"/>
              <a:t>In: Karl </a:t>
            </a:r>
            <a:r>
              <a:rPr lang="en-US" sz="1800" dirty="0"/>
              <a:t>Polanyi: The Limits of the Market. </a:t>
            </a:r>
            <a:r>
              <a:rPr lang="en-US" sz="1800" dirty="0"/>
              <a:t>G. Dale. </a:t>
            </a:r>
            <a:r>
              <a:rPr lang="en-US" sz="1800" dirty="0"/>
              <a:t>Cambridge, Polity 2010, File 21-22, </a:t>
            </a:r>
            <a:r>
              <a:rPr lang="en-US" sz="1800" dirty="0" smtClean="0"/>
              <a:t>1937, Karl </a:t>
            </a:r>
            <a:r>
              <a:rPr lang="en-US" sz="1800" dirty="0"/>
              <a:t>Polanyi Archive.</a:t>
            </a:r>
            <a:endParaRPr lang="de-DE" sz="1800" dirty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dirty="0"/>
              <a:t>Dale </a:t>
            </a:r>
            <a:r>
              <a:rPr lang="en-US" sz="1800" dirty="0" err="1"/>
              <a:t>Southerton</a:t>
            </a:r>
            <a:r>
              <a:rPr lang="en-US" sz="1800" dirty="0"/>
              <a:t>, Consumption, Provisioning and, in: George </a:t>
            </a:r>
            <a:r>
              <a:rPr lang="en-US" sz="1800" dirty="0" err="1"/>
              <a:t>Ritzer</a:t>
            </a:r>
            <a:r>
              <a:rPr lang="en-US" sz="1800" dirty="0"/>
              <a:t>, ed., The Blackwell Encyclopedia of Sociology, Oxford/UK 2007, 748-750.</a:t>
            </a:r>
            <a:r>
              <a:rPr lang="de-DE" sz="1800" dirty="0" smtClean="0"/>
              <a:t>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dirty="0"/>
              <a:t>Wolfgang </a:t>
            </a:r>
            <a:r>
              <a:rPr lang="en-US" sz="1800" dirty="0" err="1"/>
              <a:t>Streeck</a:t>
            </a:r>
            <a:r>
              <a:rPr lang="en-US" sz="1800" dirty="0"/>
              <a:t>/Philippe C. </a:t>
            </a:r>
            <a:r>
              <a:rPr lang="en-US" sz="1800" dirty="0" err="1"/>
              <a:t>Schmitter</a:t>
            </a:r>
            <a:r>
              <a:rPr lang="en-US" sz="1800" dirty="0"/>
              <a:t>, Community, Market, State - and Associations? </a:t>
            </a:r>
            <a:r>
              <a:rPr lang="de-DE" sz="1800" dirty="0"/>
              <a:t>The </a:t>
            </a:r>
            <a:r>
              <a:rPr lang="de-DE" sz="1800" dirty="0" err="1"/>
              <a:t>Prospective</a:t>
            </a:r>
            <a:r>
              <a:rPr lang="de-DE" sz="1800" dirty="0"/>
              <a:t> </a:t>
            </a:r>
            <a:r>
              <a:rPr lang="de-DE" sz="1800" dirty="0" err="1"/>
              <a:t>Contribution</a:t>
            </a:r>
            <a:r>
              <a:rPr lang="de-DE" sz="1800" dirty="0"/>
              <a:t> </a:t>
            </a:r>
            <a:r>
              <a:rPr lang="de-DE" sz="1800" dirty="0" err="1"/>
              <a:t>of</a:t>
            </a:r>
            <a:r>
              <a:rPr lang="de-DE" sz="1800" dirty="0"/>
              <a:t> Interest </a:t>
            </a:r>
            <a:r>
              <a:rPr lang="de-DE" sz="1800" dirty="0" err="1"/>
              <a:t>Governance</a:t>
            </a:r>
            <a:r>
              <a:rPr lang="de-DE" sz="1800" dirty="0"/>
              <a:t> </a:t>
            </a:r>
            <a:r>
              <a:rPr lang="de-DE" sz="1800" dirty="0" err="1"/>
              <a:t>to</a:t>
            </a:r>
            <a:r>
              <a:rPr lang="de-DE" sz="1800" dirty="0"/>
              <a:t> </a:t>
            </a:r>
            <a:r>
              <a:rPr lang="de-DE" sz="1800" dirty="0" err="1"/>
              <a:t>Social</a:t>
            </a:r>
            <a:r>
              <a:rPr lang="de-DE" sz="1800" dirty="0"/>
              <a:t> Order, in: Wolfgang </a:t>
            </a:r>
            <a:r>
              <a:rPr lang="de-DE" sz="1800" dirty="0" err="1"/>
              <a:t>Streeck</a:t>
            </a:r>
            <a:r>
              <a:rPr lang="de-DE" sz="1800" dirty="0"/>
              <a:t>/Philippe C. Schmitter, </a:t>
            </a:r>
            <a:r>
              <a:rPr lang="de-DE" sz="1800" dirty="0" err="1"/>
              <a:t>eds</a:t>
            </a:r>
            <a:r>
              <a:rPr lang="de-DE" sz="1800" dirty="0"/>
              <a:t>., Private Interest </a:t>
            </a:r>
            <a:r>
              <a:rPr lang="de-DE" sz="1800" dirty="0" err="1"/>
              <a:t>Government</a:t>
            </a:r>
            <a:r>
              <a:rPr lang="de-DE" sz="1800" dirty="0"/>
              <a:t>: </a:t>
            </a:r>
            <a:r>
              <a:rPr lang="de-DE" sz="1800" dirty="0" err="1"/>
              <a:t>Beyond</a:t>
            </a:r>
            <a:r>
              <a:rPr lang="de-DE" sz="1800" dirty="0"/>
              <a:t> Market </a:t>
            </a:r>
            <a:r>
              <a:rPr lang="de-DE" sz="1800" dirty="0" err="1"/>
              <a:t>and</a:t>
            </a:r>
            <a:r>
              <a:rPr lang="de-DE" sz="1800" dirty="0"/>
              <a:t> State, London/UK 1985, </a:t>
            </a:r>
            <a:r>
              <a:rPr lang="de-DE" sz="1800" dirty="0" smtClean="0"/>
              <a:t>1-29.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de-DE" sz="1800" dirty="0" smtClean="0"/>
              <a:t>Silvia Rief, </a:t>
            </a:r>
            <a:r>
              <a:rPr lang="en-US" sz="1800" dirty="0" smtClean="0"/>
              <a:t>From </a:t>
            </a:r>
            <a:r>
              <a:rPr lang="en-US" sz="1800" dirty="0"/>
              <a:t>‘modes of provision’ to ‘provision for livelihood’. Revisiting conceptual tools for the integrative study of production and </a:t>
            </a:r>
            <a:r>
              <a:rPr lang="en-US" sz="1800" dirty="0" smtClean="0"/>
              <a:t>consumption (Under review).</a:t>
            </a:r>
            <a:endParaRPr lang="de-DE" sz="1800" dirty="0" smtClean="0"/>
          </a:p>
          <a:p>
            <a:pPr marL="0" marR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en-US" altLang="en-US" sz="1800" dirty="0" smtClean="0"/>
              <a:t>Alan </a:t>
            </a:r>
            <a:r>
              <a:rPr lang="en-US" altLang="en-US" sz="1800" dirty="0" err="1"/>
              <a:t>Warde</a:t>
            </a:r>
            <a:r>
              <a:rPr lang="en-US" altLang="en-US" sz="1800" dirty="0"/>
              <a:t>, Notes on the Relationship between Production and Consumption, in: Roger Burrows/Catherine Marsh, eds., Consumption and Class: Divisions and Change, Basingstoke/UK 1992, </a:t>
            </a:r>
            <a:r>
              <a:rPr lang="en-US" altLang="en-US" sz="1800" dirty="0" smtClean="0"/>
              <a:t>15-31. </a:t>
            </a:r>
            <a:endParaRPr lang="en-US" altLang="en-US" sz="1800" dirty="0"/>
          </a:p>
          <a:p>
            <a:pPr marL="0" marR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en-US" altLang="en-US" sz="1800" dirty="0"/>
              <a:t>Alan </a:t>
            </a:r>
            <a:r>
              <a:rPr lang="en-US" altLang="en-US" sz="1800" dirty="0" err="1"/>
              <a:t>Warde</a:t>
            </a:r>
            <a:r>
              <a:rPr lang="en-US" altLang="en-US" sz="1800" dirty="0"/>
              <a:t>, Production, Consumption and Social Change: Reservations Regarding Peter Saunders' Sociology of Consumption, in: International Journal of Urban and Regional Research 14 (1990), 228-248. 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901700" y="6241533"/>
            <a:ext cx="105029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Alan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Warde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, Introduction to the Sociology of Consumption, in: Sociology 24 (1990), 1-4.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5278736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445</Words>
  <Application>Microsoft Office PowerPoint</Application>
  <PresentationFormat>Widescreen</PresentationFormat>
  <Paragraphs>43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Recognition in the consumption sphere</vt:lpstr>
      <vt:lpstr>PowerPoint Presentation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Rief, Silvia</dc:creator>
  <cp:lastModifiedBy>Rief, Silvia</cp:lastModifiedBy>
  <cp:revision>4</cp:revision>
  <dcterms:created xsi:type="dcterms:W3CDTF">2017-12-08T15:36:32Z</dcterms:created>
  <dcterms:modified xsi:type="dcterms:W3CDTF">2017-12-18T16:56:27Z</dcterms:modified>
</cp:coreProperties>
</file>