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1" r:id="rId3"/>
    <p:sldId id="386" r:id="rId4"/>
    <p:sldId id="354" r:id="rId5"/>
    <p:sldId id="347" r:id="rId6"/>
    <p:sldId id="387" r:id="rId7"/>
    <p:sldId id="355" r:id="rId8"/>
    <p:sldId id="356" r:id="rId9"/>
    <p:sldId id="388" r:id="rId10"/>
    <p:sldId id="348" r:id="rId11"/>
    <p:sldId id="389" r:id="rId12"/>
    <p:sldId id="358" r:id="rId13"/>
    <p:sldId id="357" r:id="rId14"/>
    <p:sldId id="349" r:id="rId15"/>
    <p:sldId id="390" r:id="rId16"/>
    <p:sldId id="359" r:id="rId17"/>
    <p:sldId id="360" r:id="rId18"/>
    <p:sldId id="361" r:id="rId19"/>
    <p:sldId id="362" r:id="rId20"/>
    <p:sldId id="363" r:id="rId21"/>
    <p:sldId id="412" r:id="rId22"/>
    <p:sldId id="411" r:id="rId23"/>
    <p:sldId id="410" r:id="rId24"/>
    <p:sldId id="409" r:id="rId25"/>
    <p:sldId id="353" r:id="rId26"/>
    <p:sldId id="369" r:id="rId27"/>
    <p:sldId id="370" r:id="rId28"/>
    <p:sldId id="371" r:id="rId29"/>
    <p:sldId id="392" r:id="rId30"/>
    <p:sldId id="408" r:id="rId31"/>
    <p:sldId id="413" r:id="rId32"/>
    <p:sldId id="374" r:id="rId33"/>
    <p:sldId id="396" r:id="rId34"/>
    <p:sldId id="397" r:id="rId35"/>
    <p:sldId id="398" r:id="rId36"/>
    <p:sldId id="407" r:id="rId37"/>
    <p:sldId id="368" r:id="rId38"/>
    <p:sldId id="399" r:id="rId39"/>
    <p:sldId id="350" r:id="rId40"/>
    <p:sldId id="400" r:id="rId41"/>
    <p:sldId id="401" r:id="rId42"/>
    <p:sldId id="402" r:id="rId43"/>
    <p:sldId id="404" r:id="rId44"/>
    <p:sldId id="405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78" y="1182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0D91-3529-4735-9D15-992E80D14A59}" type="datetimeFigureOut">
              <a:rPr lang="de-DE" smtClean="0"/>
              <a:t>05.12.2017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2C75-10BC-4037-BB2B-FD9F7CE29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55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9514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074815"/>
            <a:ext cx="9144000" cy="1159432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959350"/>
            <a:ext cx="2590800" cy="1762125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1524000" y="4391025"/>
            <a:ext cx="9144000" cy="666750"/>
          </a:xfrm>
        </p:spPr>
        <p:txBody>
          <a:bodyPr anchor="ctr">
            <a:normAutofit/>
          </a:bodyPr>
          <a:lstStyle>
            <a:lvl1pPr algn="ctr">
              <a:defRPr sz="20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910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3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01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17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77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720000" algn="l"/>
              </a:tabLst>
              <a:defRPr sz="36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636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729916"/>
            <a:ext cx="10515600" cy="5447047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6638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ß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tabLst>
                <a:tab pos="720000" algn="l"/>
              </a:tabLst>
              <a:defRPr sz="36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743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61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52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7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Stefan Hirschauer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55C5D-08EA-4091-8368-931FFD5F09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17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882" y="1057835"/>
            <a:ext cx="11116236" cy="3012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b="1" dirty="0" err="1"/>
              <a:t>Comparative</a:t>
            </a:r>
            <a:r>
              <a:rPr lang="de-DE" b="1" dirty="0"/>
              <a:t> Cultural </a:t>
            </a:r>
            <a:r>
              <a:rPr lang="de-DE" b="1" dirty="0" err="1"/>
              <a:t>Inequality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and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err="1"/>
              <a:t>Un</a:t>
            </a:r>
            <a:r>
              <a:rPr lang="de-DE" b="1" dirty="0"/>
              <a:t>/</a:t>
            </a:r>
            <a:r>
              <a:rPr lang="de-DE" b="1" dirty="0" err="1"/>
              <a:t>doing</a:t>
            </a:r>
            <a:r>
              <a:rPr lang="de-DE" b="1" dirty="0"/>
              <a:t> </a:t>
            </a:r>
            <a:r>
              <a:rPr lang="de-DE" b="1" dirty="0" err="1"/>
              <a:t>Differences</a:t>
            </a:r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1524000" y="4552390"/>
            <a:ext cx="9144000" cy="666750"/>
          </a:xfrm>
        </p:spPr>
        <p:txBody>
          <a:bodyPr>
            <a:normAutofit/>
          </a:bodyPr>
          <a:lstStyle/>
          <a:p>
            <a:r>
              <a:rPr lang="de-DE" sz="3200" dirty="0"/>
              <a:t>Stefan Hirschauer</a:t>
            </a:r>
          </a:p>
        </p:txBody>
      </p:sp>
    </p:spTree>
    <p:extLst>
      <p:ext uri="{BB962C8B-B14F-4D97-AF65-F5344CB8AC3E}">
        <p14:creationId xmlns:p14="http://schemas.microsoft.com/office/powerpoint/2010/main" val="356838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3. Cultural in/</a:t>
            </a:r>
            <a:r>
              <a:rPr lang="de-DE" dirty="0" err="1"/>
              <a:t>equality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6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219765" cy="389726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inequality</a:t>
            </a:r>
            <a:r>
              <a:rPr lang="de-DE" dirty="0"/>
              <a:t>: </a:t>
            </a:r>
            <a:r>
              <a:rPr lang="de-DE" dirty="0" err="1"/>
              <a:t>mathematics</a:t>
            </a:r>
            <a:r>
              <a:rPr lang="de-DE" dirty="0"/>
              <a:t> (≠) + </a:t>
            </a:r>
            <a:r>
              <a:rPr lang="de-DE" dirty="0" err="1"/>
              <a:t>normativity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3. Cultural in/</a:t>
            </a:r>
            <a:r>
              <a:rPr lang="de-DE" dirty="0" err="1"/>
              <a:t>equality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74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219765" cy="389726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inequality</a:t>
            </a:r>
            <a:r>
              <a:rPr lang="de-DE" dirty="0"/>
              <a:t>: </a:t>
            </a:r>
            <a:r>
              <a:rPr lang="de-DE" dirty="0" err="1"/>
              <a:t>mathematics</a:t>
            </a:r>
            <a:r>
              <a:rPr lang="de-DE" dirty="0"/>
              <a:t> (≠) + </a:t>
            </a:r>
            <a:r>
              <a:rPr lang="de-DE" dirty="0" err="1"/>
              <a:t>normativity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Cultural in(e)</a:t>
            </a:r>
            <a:r>
              <a:rPr lang="de-DE" dirty="0" err="1"/>
              <a:t>quality</a:t>
            </a:r>
            <a:r>
              <a:rPr lang="de-DE" dirty="0"/>
              <a:t>: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categorisation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equals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unequals</a:t>
            </a:r>
            <a:r>
              <a:rPr lang="de-DE" dirty="0"/>
              <a:t>  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3. Cultural in/</a:t>
            </a:r>
            <a:r>
              <a:rPr lang="de-DE" dirty="0" err="1"/>
              <a:t>equality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64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219765" cy="389726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inequality</a:t>
            </a:r>
            <a:r>
              <a:rPr lang="de-DE" dirty="0"/>
              <a:t>: </a:t>
            </a:r>
            <a:r>
              <a:rPr lang="de-DE" dirty="0" err="1"/>
              <a:t>mathematics</a:t>
            </a:r>
            <a:r>
              <a:rPr lang="de-DE" dirty="0"/>
              <a:t> (≠) + </a:t>
            </a:r>
            <a:r>
              <a:rPr lang="de-DE" dirty="0" err="1"/>
              <a:t>normativity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Cultural in(e)</a:t>
            </a:r>
            <a:r>
              <a:rPr lang="de-DE" dirty="0" err="1"/>
              <a:t>quality</a:t>
            </a:r>
            <a:r>
              <a:rPr lang="de-DE" dirty="0"/>
              <a:t>: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categorisation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equals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unequals</a:t>
            </a:r>
            <a:r>
              <a:rPr lang="de-DE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unequal</a:t>
            </a:r>
            <a:r>
              <a:rPr lang="de-DE" dirty="0"/>
              <a:t>: a </a:t>
            </a:r>
            <a:r>
              <a:rPr lang="de-DE" dirty="0" err="1"/>
              <a:t>heterosocial</a:t>
            </a:r>
            <a:r>
              <a:rPr lang="de-DE" dirty="0"/>
              <a:t> </a:t>
            </a:r>
            <a:r>
              <a:rPr lang="de-DE" dirty="0" err="1"/>
              <a:t>relation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3. Cultural in/</a:t>
            </a:r>
            <a:r>
              <a:rPr lang="de-DE" dirty="0" err="1"/>
              <a:t>equality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0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dirty="0" err="1"/>
              <a:t>differentiation</a:t>
            </a:r>
            <a:r>
              <a:rPr lang="de-DE" dirty="0"/>
              <a:t>: </a:t>
            </a:r>
            <a:r>
              <a:rPr lang="de-DE" sz="3500" dirty="0"/>
              <a:t>Building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17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42569"/>
            <a:ext cx="10008865" cy="3897268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Human </a:t>
            </a:r>
            <a:r>
              <a:rPr lang="de-DE" b="1" dirty="0" err="1"/>
              <a:t>kinds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species</a:t>
            </a:r>
            <a:endParaRPr lang="de-DE" b="1" dirty="0"/>
          </a:p>
          <a:p>
            <a:endParaRPr lang="de-DE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dirty="0" err="1"/>
              <a:t>differentiation</a:t>
            </a:r>
            <a:r>
              <a:rPr lang="de-DE" dirty="0"/>
              <a:t>: </a:t>
            </a:r>
            <a:r>
              <a:rPr lang="de-DE" sz="3500" dirty="0"/>
              <a:t>Building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Human </a:t>
            </a:r>
            <a:r>
              <a:rPr lang="de-DE" b="1" dirty="0" err="1"/>
              <a:t>kinds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species</a:t>
            </a:r>
            <a:endParaRPr lang="de-DE" b="1" dirty="0"/>
          </a:p>
          <a:p>
            <a:pPr algn="ctr"/>
            <a:r>
              <a:rPr lang="de-DE" sz="2400" dirty="0"/>
              <a:t> 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of </a:t>
            </a:r>
            <a:r>
              <a:rPr lang="de-DE" dirty="0" err="1"/>
              <a:t>contact</a:t>
            </a:r>
            <a:r>
              <a:rPr lang="de-DE" sz="2400" dirty="0"/>
              <a:t>: </a:t>
            </a:r>
          </a:p>
          <a:p>
            <a:pPr algn="ctr"/>
            <a:endParaRPr lang="de-DE" sz="2400" dirty="0"/>
          </a:p>
          <a:p>
            <a:endParaRPr lang="de-DE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dirty="0" err="1"/>
              <a:t>differentiation</a:t>
            </a:r>
            <a:r>
              <a:rPr lang="de-DE" dirty="0"/>
              <a:t>: </a:t>
            </a:r>
            <a:r>
              <a:rPr lang="de-DE" sz="3500" dirty="0"/>
              <a:t>Building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18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Human </a:t>
            </a:r>
            <a:r>
              <a:rPr lang="de-DE" b="1" dirty="0" err="1"/>
              <a:t>kinds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species</a:t>
            </a:r>
            <a:endParaRPr lang="de-DE" b="1" dirty="0"/>
          </a:p>
          <a:p>
            <a:pPr algn="ctr"/>
            <a:r>
              <a:rPr lang="de-DE" sz="2400" dirty="0"/>
              <a:t> 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of </a:t>
            </a:r>
            <a:r>
              <a:rPr lang="de-DE" dirty="0" err="1"/>
              <a:t>contact</a:t>
            </a:r>
            <a:r>
              <a:rPr lang="de-DE" sz="2400" dirty="0"/>
              <a:t>: </a:t>
            </a:r>
          </a:p>
          <a:p>
            <a:pPr algn="ctr"/>
            <a:endParaRPr lang="de-DE" sz="2400" dirty="0"/>
          </a:p>
          <a:p>
            <a:r>
              <a:rPr lang="de-DE" dirty="0" err="1"/>
              <a:t>bodily</a:t>
            </a:r>
            <a:r>
              <a:rPr lang="de-DE" dirty="0"/>
              <a:t> </a:t>
            </a:r>
            <a:r>
              <a:rPr lang="de-DE" dirty="0" err="1"/>
              <a:t>invariants</a:t>
            </a:r>
            <a:r>
              <a:rPr lang="de-DE" dirty="0"/>
              <a:t>			</a:t>
            </a:r>
            <a:endParaRPr lang="de-DE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dirty="0" err="1"/>
              <a:t>differentiation</a:t>
            </a:r>
            <a:r>
              <a:rPr lang="de-DE" dirty="0"/>
              <a:t>: </a:t>
            </a:r>
            <a:r>
              <a:rPr lang="de-DE" sz="3500" dirty="0"/>
              <a:t>Building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67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Human </a:t>
            </a:r>
            <a:r>
              <a:rPr lang="de-DE" b="1" dirty="0" err="1"/>
              <a:t>kinds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species</a:t>
            </a:r>
            <a:endParaRPr lang="de-DE" b="1" dirty="0"/>
          </a:p>
          <a:p>
            <a:pPr algn="ctr"/>
            <a:r>
              <a:rPr lang="de-DE" sz="2400" dirty="0"/>
              <a:t> 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of </a:t>
            </a:r>
            <a:r>
              <a:rPr lang="de-DE" dirty="0" err="1"/>
              <a:t>contact</a:t>
            </a:r>
            <a:r>
              <a:rPr lang="de-DE" sz="2400" dirty="0"/>
              <a:t>: </a:t>
            </a:r>
          </a:p>
          <a:p>
            <a:pPr algn="ctr"/>
            <a:endParaRPr lang="de-DE" sz="2400" dirty="0"/>
          </a:p>
          <a:p>
            <a:r>
              <a:rPr lang="de-DE" dirty="0" err="1"/>
              <a:t>bodily</a:t>
            </a:r>
            <a:r>
              <a:rPr lang="de-DE" dirty="0"/>
              <a:t> </a:t>
            </a:r>
            <a:r>
              <a:rPr lang="de-DE" dirty="0" err="1"/>
              <a:t>invariants</a:t>
            </a:r>
            <a:r>
              <a:rPr lang="de-DE" dirty="0"/>
              <a:t>					</a:t>
            </a:r>
            <a:r>
              <a:rPr lang="de-DE" dirty="0" err="1"/>
              <a:t>biographical</a:t>
            </a:r>
            <a:r>
              <a:rPr lang="de-DE" dirty="0"/>
              <a:t> </a:t>
            </a:r>
            <a:r>
              <a:rPr lang="de-DE" dirty="0" err="1"/>
              <a:t>anchors</a:t>
            </a:r>
            <a:r>
              <a:rPr lang="de-DE" dirty="0"/>
              <a:t> </a:t>
            </a:r>
          </a:p>
          <a:p>
            <a:endParaRPr lang="de-DE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dirty="0" err="1"/>
              <a:t>differentiation</a:t>
            </a:r>
            <a:r>
              <a:rPr lang="de-DE" dirty="0"/>
              <a:t>: </a:t>
            </a:r>
            <a:r>
              <a:rPr lang="de-DE" sz="3500" dirty="0"/>
              <a:t>Building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04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Human </a:t>
            </a:r>
            <a:r>
              <a:rPr lang="de-DE" b="1" dirty="0" err="1"/>
              <a:t>kinds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species</a:t>
            </a:r>
            <a:endParaRPr lang="de-DE" b="1" dirty="0"/>
          </a:p>
          <a:p>
            <a:pPr algn="ctr"/>
            <a:r>
              <a:rPr lang="de-DE" sz="2400" dirty="0"/>
              <a:t> 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of </a:t>
            </a:r>
            <a:r>
              <a:rPr lang="de-DE" dirty="0" err="1"/>
              <a:t>contact</a:t>
            </a:r>
            <a:r>
              <a:rPr lang="de-DE" sz="2400" dirty="0"/>
              <a:t>: </a:t>
            </a:r>
          </a:p>
          <a:p>
            <a:pPr algn="ctr"/>
            <a:endParaRPr lang="de-DE" sz="2400" dirty="0"/>
          </a:p>
          <a:p>
            <a:r>
              <a:rPr lang="de-DE" dirty="0" err="1"/>
              <a:t>bodily</a:t>
            </a:r>
            <a:r>
              <a:rPr lang="de-DE" dirty="0"/>
              <a:t> </a:t>
            </a:r>
            <a:r>
              <a:rPr lang="de-DE" dirty="0" err="1"/>
              <a:t>invariants</a:t>
            </a:r>
            <a:r>
              <a:rPr lang="de-DE" dirty="0"/>
              <a:t>					</a:t>
            </a:r>
            <a:r>
              <a:rPr lang="de-DE" dirty="0" err="1"/>
              <a:t>biographical</a:t>
            </a:r>
            <a:r>
              <a:rPr lang="de-DE" dirty="0"/>
              <a:t> </a:t>
            </a:r>
            <a:r>
              <a:rPr lang="de-DE" dirty="0" err="1"/>
              <a:t>anchors</a:t>
            </a:r>
            <a:r>
              <a:rPr lang="de-DE" dirty="0"/>
              <a:t> </a:t>
            </a:r>
          </a:p>
          <a:p>
            <a:r>
              <a:rPr lang="de-DE" dirty="0" err="1"/>
              <a:t>biographical</a:t>
            </a:r>
            <a:r>
              <a:rPr lang="de-DE" dirty="0"/>
              <a:t> </a:t>
            </a:r>
            <a:r>
              <a:rPr lang="de-DE" dirty="0" err="1"/>
              <a:t>trajectories</a:t>
            </a:r>
            <a:r>
              <a:rPr lang="de-DE" dirty="0"/>
              <a:t>			</a:t>
            </a:r>
          </a:p>
          <a:p>
            <a:endParaRPr lang="de-DE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dirty="0" err="1"/>
              <a:t>differentiation</a:t>
            </a:r>
            <a:r>
              <a:rPr lang="de-DE" dirty="0"/>
              <a:t>: </a:t>
            </a:r>
            <a:r>
              <a:rPr lang="de-DE" sz="3500" dirty="0"/>
              <a:t>Building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39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1.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: </a:t>
            </a:r>
            <a:r>
              <a:rPr lang="de-DE" dirty="0" err="1"/>
              <a:t>un</a:t>
            </a:r>
            <a:r>
              <a:rPr lang="de-DE" dirty="0"/>
              <a:t>/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gender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2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Human </a:t>
            </a:r>
            <a:r>
              <a:rPr lang="de-DE" b="1" dirty="0" err="1"/>
              <a:t>kinds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species</a:t>
            </a:r>
            <a:endParaRPr lang="de-DE" b="1" dirty="0"/>
          </a:p>
          <a:p>
            <a:pPr algn="ctr"/>
            <a:r>
              <a:rPr lang="de-DE" sz="2400" dirty="0"/>
              <a:t> 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of </a:t>
            </a:r>
            <a:r>
              <a:rPr lang="de-DE" dirty="0" err="1"/>
              <a:t>contact</a:t>
            </a:r>
            <a:r>
              <a:rPr lang="de-DE" sz="2400" dirty="0"/>
              <a:t>: </a:t>
            </a:r>
          </a:p>
          <a:p>
            <a:pPr algn="ctr"/>
            <a:endParaRPr lang="de-DE" sz="2400" dirty="0"/>
          </a:p>
          <a:p>
            <a:r>
              <a:rPr lang="de-DE" dirty="0" err="1"/>
              <a:t>bodily</a:t>
            </a:r>
            <a:r>
              <a:rPr lang="de-DE" dirty="0"/>
              <a:t> </a:t>
            </a:r>
            <a:r>
              <a:rPr lang="de-DE" dirty="0" err="1"/>
              <a:t>invariants</a:t>
            </a:r>
            <a:r>
              <a:rPr lang="de-DE" dirty="0"/>
              <a:t>					</a:t>
            </a:r>
            <a:r>
              <a:rPr lang="de-DE" dirty="0" err="1"/>
              <a:t>biographical</a:t>
            </a:r>
            <a:r>
              <a:rPr lang="de-DE" dirty="0"/>
              <a:t> </a:t>
            </a:r>
            <a:r>
              <a:rPr lang="de-DE" dirty="0" err="1"/>
              <a:t>anchors</a:t>
            </a:r>
            <a:r>
              <a:rPr lang="de-DE" dirty="0"/>
              <a:t> </a:t>
            </a:r>
          </a:p>
          <a:p>
            <a:r>
              <a:rPr lang="de-DE" dirty="0" err="1"/>
              <a:t>biographical</a:t>
            </a:r>
            <a:r>
              <a:rPr lang="de-DE" dirty="0"/>
              <a:t> </a:t>
            </a:r>
            <a:r>
              <a:rPr lang="de-DE" dirty="0" err="1"/>
              <a:t>trajectories</a:t>
            </a:r>
            <a:r>
              <a:rPr lang="de-DE" dirty="0"/>
              <a:t>				situative </a:t>
            </a:r>
            <a:r>
              <a:rPr lang="de-DE" dirty="0" err="1"/>
              <a:t>achievements</a:t>
            </a:r>
            <a:endParaRPr lang="de-DE" dirty="0"/>
          </a:p>
          <a:p>
            <a:endParaRPr lang="de-DE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dirty="0" err="1"/>
              <a:t>differentiation</a:t>
            </a:r>
            <a:r>
              <a:rPr lang="de-DE" dirty="0"/>
              <a:t>: </a:t>
            </a:r>
            <a:r>
              <a:rPr lang="de-DE" sz="3500" dirty="0"/>
              <a:t>Building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573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897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r>
              <a:rPr lang="de-DE" dirty="0" err="1"/>
              <a:t>distinction</a:t>
            </a:r>
            <a:endParaRPr lang="de-DE" sz="3000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99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r>
              <a:rPr lang="de-DE" dirty="0" err="1"/>
              <a:t>distinction</a:t>
            </a:r>
            <a:endParaRPr lang="de-DE" dirty="0"/>
          </a:p>
          <a:p>
            <a:pPr algn="ctr"/>
            <a:r>
              <a:rPr lang="de-DE" dirty="0" err="1"/>
              <a:t>categorisation</a:t>
            </a:r>
            <a:endParaRPr lang="de-DE" sz="3000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2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r>
              <a:rPr lang="de-DE" dirty="0" err="1"/>
              <a:t>distinction</a:t>
            </a:r>
            <a:endParaRPr lang="de-DE" dirty="0"/>
          </a:p>
          <a:p>
            <a:pPr algn="ctr"/>
            <a:r>
              <a:rPr lang="de-DE" dirty="0" err="1"/>
              <a:t>categorisation</a:t>
            </a:r>
            <a:endParaRPr lang="de-DE" dirty="0"/>
          </a:p>
          <a:p>
            <a:pPr algn="ctr"/>
            <a:r>
              <a:rPr lang="de-DE" dirty="0" err="1"/>
              <a:t>classification</a:t>
            </a:r>
            <a:endParaRPr lang="de-DE" sz="3000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45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algn="ctr"/>
            <a:r>
              <a:rPr lang="de-DE" b="1" dirty="0" err="1"/>
              <a:t>Specifics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human </a:t>
            </a:r>
            <a:r>
              <a:rPr lang="de-DE" b="1" dirty="0" err="1"/>
              <a:t>categorisation</a:t>
            </a:r>
            <a:r>
              <a:rPr lang="de-DE" sz="2400" b="1" dirty="0"/>
              <a:t>: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191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algn="ctr"/>
            <a:r>
              <a:rPr lang="de-DE" b="1" dirty="0" err="1"/>
              <a:t>Specifics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human </a:t>
            </a:r>
            <a:r>
              <a:rPr lang="de-DE" b="1" dirty="0" err="1"/>
              <a:t>categorisation</a:t>
            </a:r>
            <a:r>
              <a:rPr lang="de-DE" sz="2400" b="1" dirty="0"/>
              <a:t>:</a:t>
            </a:r>
          </a:p>
          <a:p>
            <a:r>
              <a:rPr lang="de-DE" sz="2400" dirty="0"/>
              <a:t>1. </a:t>
            </a:r>
            <a:r>
              <a:rPr lang="de-DE" sz="2400" dirty="0" err="1"/>
              <a:t>humans</a:t>
            </a:r>
            <a:r>
              <a:rPr lang="de-DE" sz="2400" dirty="0"/>
              <a:t> </a:t>
            </a:r>
            <a:r>
              <a:rPr lang="de-DE" sz="2400" dirty="0" err="1"/>
              <a:t>participate</a:t>
            </a:r>
            <a:r>
              <a:rPr lang="de-DE" sz="2400" dirty="0"/>
              <a:t> in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categorisation</a:t>
            </a:r>
            <a:endParaRPr lang="de-DE" sz="2400" dirty="0"/>
          </a:p>
          <a:p>
            <a:endParaRPr lang="de-DE" sz="15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253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algn="ctr"/>
            <a:r>
              <a:rPr lang="de-DE" b="1" dirty="0" err="1"/>
              <a:t>Specifics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human </a:t>
            </a:r>
            <a:r>
              <a:rPr lang="de-DE" b="1" dirty="0" err="1"/>
              <a:t>categorisation</a:t>
            </a:r>
            <a:r>
              <a:rPr lang="de-DE" sz="2400" b="1" dirty="0"/>
              <a:t>:</a:t>
            </a:r>
          </a:p>
          <a:p>
            <a:r>
              <a:rPr lang="de-DE" sz="2400" dirty="0"/>
              <a:t>1. </a:t>
            </a:r>
            <a:r>
              <a:rPr lang="de-DE" sz="2400" dirty="0" err="1"/>
              <a:t>humans</a:t>
            </a:r>
            <a:r>
              <a:rPr lang="de-DE" sz="2400" dirty="0"/>
              <a:t> </a:t>
            </a:r>
            <a:r>
              <a:rPr lang="de-DE" sz="2400" dirty="0" err="1"/>
              <a:t>participate</a:t>
            </a:r>
            <a:r>
              <a:rPr lang="de-DE" sz="2400" dirty="0"/>
              <a:t> in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categorisation</a:t>
            </a:r>
            <a:endParaRPr lang="de-DE" sz="2400" dirty="0"/>
          </a:p>
          <a:p>
            <a:endParaRPr lang="de-DE" sz="1500" dirty="0"/>
          </a:p>
          <a:p>
            <a:pPr>
              <a:lnSpc>
                <a:spcPct val="100000"/>
              </a:lnSpc>
            </a:pPr>
            <a:r>
              <a:rPr lang="de-DE" sz="2400" dirty="0"/>
              <a:t>2. latent </a:t>
            </a:r>
            <a:r>
              <a:rPr lang="de-DE" sz="2400" dirty="0" err="1"/>
              <a:t>asymmetry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self-positioning</a:t>
            </a:r>
            <a:r>
              <a:rPr lang="de-DE" sz="2400" dirty="0"/>
              <a:t> in </a:t>
            </a:r>
            <a:r>
              <a:rPr lang="de-DE" sz="2400" dirty="0" err="1"/>
              <a:t>distinguishing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	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348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48867"/>
            <a:ext cx="10008865" cy="4805082"/>
          </a:xfrm>
        </p:spPr>
        <p:txBody>
          <a:bodyPr>
            <a:noAutofit/>
          </a:bodyPr>
          <a:lstStyle/>
          <a:p>
            <a:pPr algn="ctr"/>
            <a:r>
              <a:rPr lang="de-DE" b="1" dirty="0" err="1"/>
              <a:t>Specifics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human </a:t>
            </a:r>
            <a:r>
              <a:rPr lang="de-DE" b="1" dirty="0" err="1"/>
              <a:t>categorisation</a:t>
            </a:r>
            <a:r>
              <a:rPr lang="de-DE" sz="2400" b="1" dirty="0"/>
              <a:t>:</a:t>
            </a:r>
          </a:p>
          <a:p>
            <a:r>
              <a:rPr lang="de-DE" sz="2400" dirty="0"/>
              <a:t>1. </a:t>
            </a:r>
            <a:r>
              <a:rPr lang="de-DE" sz="2400" dirty="0" err="1"/>
              <a:t>humans</a:t>
            </a:r>
            <a:r>
              <a:rPr lang="de-DE" sz="2400" dirty="0"/>
              <a:t> </a:t>
            </a:r>
            <a:r>
              <a:rPr lang="de-DE" sz="2400" dirty="0" err="1"/>
              <a:t>participate</a:t>
            </a:r>
            <a:r>
              <a:rPr lang="de-DE" sz="2400" dirty="0"/>
              <a:t> in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categorisation</a:t>
            </a:r>
            <a:endParaRPr lang="de-DE" sz="2400" dirty="0"/>
          </a:p>
          <a:p>
            <a:endParaRPr lang="de-DE" sz="1500" dirty="0"/>
          </a:p>
          <a:p>
            <a:pPr>
              <a:lnSpc>
                <a:spcPct val="100000"/>
              </a:lnSpc>
            </a:pPr>
            <a:r>
              <a:rPr lang="de-DE" sz="2400" dirty="0"/>
              <a:t>2. latent </a:t>
            </a:r>
            <a:r>
              <a:rPr lang="de-DE" sz="2400" dirty="0" err="1"/>
              <a:t>asymmetry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self-positioning</a:t>
            </a:r>
            <a:r>
              <a:rPr lang="de-DE" sz="2400" dirty="0"/>
              <a:t> in </a:t>
            </a:r>
            <a:r>
              <a:rPr lang="de-DE" sz="2400" dirty="0" err="1"/>
              <a:t>distinguishing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	a) </a:t>
            </a:r>
            <a:r>
              <a:rPr lang="de-DE" sz="2400" dirty="0" err="1"/>
              <a:t>differentiated</a:t>
            </a:r>
            <a:r>
              <a:rPr lang="de-DE" sz="2400" dirty="0"/>
              <a:t> </a:t>
            </a:r>
            <a:r>
              <a:rPr lang="de-DE" sz="2400" dirty="0" err="1"/>
              <a:t>own</a:t>
            </a:r>
            <a:r>
              <a:rPr lang="de-DE" sz="2400" dirty="0"/>
              <a:t> – </a:t>
            </a:r>
            <a:r>
              <a:rPr lang="de-DE" sz="2400" dirty="0" err="1"/>
              <a:t>totalised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	</a:t>
            </a:r>
          </a:p>
          <a:p>
            <a:endParaRPr lang="de-DE" sz="15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562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algn="ctr"/>
            <a:r>
              <a:rPr lang="de-DE" b="1" dirty="0" err="1"/>
              <a:t>Specifics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human </a:t>
            </a:r>
            <a:r>
              <a:rPr lang="de-DE" b="1" dirty="0" err="1"/>
              <a:t>categorisation</a:t>
            </a:r>
            <a:r>
              <a:rPr lang="de-DE" sz="2400" b="1" dirty="0"/>
              <a:t>:</a:t>
            </a:r>
          </a:p>
          <a:p>
            <a:r>
              <a:rPr lang="de-DE" sz="2400" dirty="0"/>
              <a:t>1. </a:t>
            </a:r>
            <a:r>
              <a:rPr lang="de-DE" sz="2400" dirty="0" err="1"/>
              <a:t>humans</a:t>
            </a:r>
            <a:r>
              <a:rPr lang="de-DE" sz="2400" dirty="0"/>
              <a:t> </a:t>
            </a:r>
            <a:r>
              <a:rPr lang="de-DE" sz="2400" dirty="0" err="1"/>
              <a:t>participate</a:t>
            </a:r>
            <a:r>
              <a:rPr lang="de-DE" sz="2400" dirty="0"/>
              <a:t> in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categorisation</a:t>
            </a:r>
            <a:endParaRPr lang="de-DE" sz="2400" dirty="0"/>
          </a:p>
          <a:p>
            <a:endParaRPr lang="de-DE" sz="1500" dirty="0"/>
          </a:p>
          <a:p>
            <a:pPr>
              <a:lnSpc>
                <a:spcPct val="100000"/>
              </a:lnSpc>
            </a:pPr>
            <a:r>
              <a:rPr lang="de-DE" sz="2400" dirty="0"/>
              <a:t>2. latent </a:t>
            </a:r>
            <a:r>
              <a:rPr lang="de-DE" sz="2400" dirty="0" err="1"/>
              <a:t>asymmetry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self-positioning</a:t>
            </a:r>
            <a:r>
              <a:rPr lang="de-DE" sz="2400" dirty="0"/>
              <a:t> in </a:t>
            </a:r>
            <a:r>
              <a:rPr lang="de-DE" sz="2400" dirty="0" err="1"/>
              <a:t>distinguishing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	a) </a:t>
            </a:r>
            <a:r>
              <a:rPr lang="de-DE" sz="2400" dirty="0" err="1"/>
              <a:t>differentiated</a:t>
            </a:r>
            <a:r>
              <a:rPr lang="de-DE" sz="2400" dirty="0"/>
              <a:t> </a:t>
            </a:r>
            <a:r>
              <a:rPr lang="de-DE" sz="2400" dirty="0" err="1"/>
              <a:t>own</a:t>
            </a:r>
            <a:r>
              <a:rPr lang="de-DE" sz="2400" dirty="0"/>
              <a:t> – </a:t>
            </a:r>
            <a:r>
              <a:rPr lang="de-DE" sz="2400" dirty="0" err="1"/>
              <a:t>totalised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	b) </a:t>
            </a:r>
            <a:r>
              <a:rPr lang="de-DE" sz="2400" dirty="0" err="1"/>
              <a:t>normality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own – </a:t>
            </a:r>
            <a:r>
              <a:rPr lang="de-DE" sz="2400" dirty="0" err="1"/>
              <a:t>marked</a:t>
            </a:r>
            <a:r>
              <a:rPr lang="de-DE" sz="2400" dirty="0"/>
              <a:t> </a:t>
            </a:r>
            <a:r>
              <a:rPr lang="de-DE" sz="2400" dirty="0" err="1"/>
              <a:t>deviance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</a:p>
          <a:p>
            <a:endParaRPr lang="de-DE" sz="15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31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class</a:t>
            </a:r>
            <a:r>
              <a:rPr lang="de-DE" sz="3200" dirty="0"/>
              <a:t>–</a:t>
            </a:r>
            <a:r>
              <a:rPr lang="de-DE" sz="3200" dirty="0" err="1"/>
              <a:t>ification</a:t>
            </a:r>
            <a:r>
              <a:rPr lang="de-DE" sz="3200" dirty="0"/>
              <a:t>: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persons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categories</a:t>
            </a:r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1.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: </a:t>
            </a:r>
            <a:r>
              <a:rPr lang="de-DE" dirty="0" err="1"/>
              <a:t>un</a:t>
            </a:r>
            <a:r>
              <a:rPr lang="de-DE" dirty="0"/>
              <a:t>/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gender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795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r>
              <a:rPr lang="de-DE" dirty="0" err="1"/>
              <a:t>distinction</a:t>
            </a:r>
            <a:endParaRPr lang="de-DE" dirty="0"/>
          </a:p>
          <a:p>
            <a:pPr algn="ctr"/>
            <a:r>
              <a:rPr lang="de-DE" dirty="0" err="1"/>
              <a:t>categorisation</a:t>
            </a:r>
            <a:endParaRPr lang="de-DE" dirty="0"/>
          </a:p>
          <a:p>
            <a:pPr algn="ctr"/>
            <a:r>
              <a:rPr lang="de-DE" dirty="0" err="1" smtClean="0"/>
              <a:t>classification</a:t>
            </a:r>
            <a:endParaRPr lang="de-DE" dirty="0" smtClean="0"/>
          </a:p>
          <a:p>
            <a:pPr algn="ctr"/>
            <a:r>
              <a:rPr lang="de-DE" dirty="0" err="1" smtClean="0"/>
              <a:t>alterisation</a:t>
            </a:r>
            <a:endParaRPr lang="de-DE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660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r>
              <a:rPr lang="de-DE" dirty="0" err="1"/>
              <a:t>distinction</a:t>
            </a:r>
            <a:endParaRPr lang="de-DE" dirty="0"/>
          </a:p>
          <a:p>
            <a:pPr algn="ctr"/>
            <a:r>
              <a:rPr lang="de-DE" dirty="0" err="1"/>
              <a:t>categorisation</a:t>
            </a:r>
            <a:endParaRPr lang="de-DE" dirty="0"/>
          </a:p>
          <a:p>
            <a:pPr algn="ctr"/>
            <a:r>
              <a:rPr lang="de-DE" dirty="0" err="1" smtClean="0"/>
              <a:t>classification</a:t>
            </a:r>
            <a:endParaRPr lang="de-DE" dirty="0" smtClean="0"/>
          </a:p>
          <a:p>
            <a:pPr algn="ctr"/>
            <a:r>
              <a:rPr lang="de-DE" dirty="0" err="1" smtClean="0"/>
              <a:t>alterisation</a:t>
            </a:r>
            <a:endParaRPr lang="de-DE" dirty="0"/>
          </a:p>
          <a:p>
            <a:pPr algn="ctr"/>
            <a:r>
              <a:rPr lang="de-DE" dirty="0" err="1"/>
              <a:t>asymmetric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endParaRPr lang="de-DE" sz="3000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943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marL="3135313" indent="-3135313" algn="ctr">
              <a:tabLst>
                <a:tab pos="261938" algn="l"/>
              </a:tabLst>
            </a:pPr>
            <a:r>
              <a:rPr lang="de-DE" sz="3200" dirty="0" err="1"/>
              <a:t>asymmetric</a:t>
            </a:r>
            <a:r>
              <a:rPr lang="de-DE" sz="3200" dirty="0"/>
              <a:t> </a:t>
            </a:r>
            <a:r>
              <a:rPr lang="de-DE" sz="3200" dirty="0" err="1"/>
              <a:t>distinctions</a:t>
            </a:r>
            <a:r>
              <a:rPr lang="de-DE" sz="3200" dirty="0" smtClean="0"/>
              <a:t>: </a:t>
            </a: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r>
              <a:rPr lang="de-DE" sz="3200" i="1" dirty="0"/>
              <a:t>la </a:t>
            </a:r>
            <a:r>
              <a:rPr lang="de-DE" sz="3200" i="1" dirty="0" err="1"/>
              <a:t>distinction</a:t>
            </a:r>
            <a:r>
              <a:rPr lang="de-DE" sz="3200" i="1" dirty="0"/>
              <a:t>, </a:t>
            </a:r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837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marL="3135313" indent="-3135313" algn="ctr">
              <a:tabLst>
                <a:tab pos="261938" algn="l"/>
              </a:tabLst>
            </a:pPr>
            <a:r>
              <a:rPr lang="de-DE" sz="3200" dirty="0" err="1"/>
              <a:t>asymmetric</a:t>
            </a:r>
            <a:r>
              <a:rPr lang="de-DE" sz="3200" dirty="0"/>
              <a:t> </a:t>
            </a:r>
            <a:r>
              <a:rPr lang="de-DE" sz="3200" dirty="0" err="1"/>
              <a:t>distinctions</a:t>
            </a:r>
            <a:r>
              <a:rPr lang="de-DE" sz="3200" dirty="0" smtClean="0"/>
              <a:t>: </a:t>
            </a: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r>
              <a:rPr lang="de-DE" sz="3200" i="1" dirty="0"/>
              <a:t>la </a:t>
            </a:r>
            <a:r>
              <a:rPr lang="de-DE" sz="3200" i="1" dirty="0" err="1"/>
              <a:t>distinction</a:t>
            </a:r>
            <a:r>
              <a:rPr lang="de-DE" sz="3200" i="1" dirty="0"/>
              <a:t>, </a:t>
            </a:r>
            <a:r>
              <a:rPr lang="de-DE" sz="3200" dirty="0" err="1"/>
              <a:t>devaluation</a:t>
            </a:r>
            <a:r>
              <a:rPr lang="de-DE" sz="3200" dirty="0"/>
              <a:t>,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175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marL="3135313" indent="-3135313" algn="ctr">
              <a:tabLst>
                <a:tab pos="261938" algn="l"/>
              </a:tabLst>
            </a:pPr>
            <a:r>
              <a:rPr lang="de-DE" sz="3200" dirty="0" err="1"/>
              <a:t>asymmetric</a:t>
            </a:r>
            <a:r>
              <a:rPr lang="de-DE" sz="3200" dirty="0"/>
              <a:t> </a:t>
            </a:r>
            <a:r>
              <a:rPr lang="de-DE" sz="3200" dirty="0" err="1"/>
              <a:t>distinctions</a:t>
            </a:r>
            <a:r>
              <a:rPr lang="de-DE" sz="3200" dirty="0" smtClean="0"/>
              <a:t>: </a:t>
            </a: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r>
              <a:rPr lang="de-DE" sz="3200" i="1" dirty="0"/>
              <a:t>la </a:t>
            </a:r>
            <a:r>
              <a:rPr lang="de-DE" sz="3200" i="1" dirty="0" err="1"/>
              <a:t>distinction</a:t>
            </a:r>
            <a:r>
              <a:rPr lang="de-DE" sz="3200" i="1" dirty="0"/>
              <a:t>, </a:t>
            </a:r>
            <a:r>
              <a:rPr lang="de-DE" sz="3200" dirty="0" err="1"/>
              <a:t>devaluation</a:t>
            </a:r>
            <a:r>
              <a:rPr lang="de-DE" sz="3200" dirty="0"/>
              <a:t>, </a:t>
            </a:r>
            <a:r>
              <a:rPr lang="de-DE" sz="3200" dirty="0" err="1"/>
              <a:t>discrimination</a:t>
            </a:r>
            <a:r>
              <a:rPr lang="de-DE" sz="3200" dirty="0"/>
              <a:t>,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513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434353"/>
            <a:ext cx="10008865" cy="4805082"/>
          </a:xfrm>
        </p:spPr>
        <p:txBody>
          <a:bodyPr>
            <a:noAutofit/>
          </a:bodyPr>
          <a:lstStyle/>
          <a:p>
            <a:pPr marL="3135313" indent="-3135313" algn="ctr">
              <a:tabLst>
                <a:tab pos="261938" algn="l"/>
              </a:tabLst>
            </a:pPr>
            <a:r>
              <a:rPr lang="de-DE" sz="3200" dirty="0" err="1"/>
              <a:t>asymmetric</a:t>
            </a:r>
            <a:r>
              <a:rPr lang="de-DE" sz="3200" dirty="0"/>
              <a:t> </a:t>
            </a:r>
            <a:r>
              <a:rPr lang="de-DE" sz="3200" dirty="0" err="1"/>
              <a:t>distinctions</a:t>
            </a:r>
            <a:r>
              <a:rPr lang="de-DE" sz="3200" dirty="0" smtClean="0"/>
              <a:t>: </a:t>
            </a: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endParaRPr lang="de-DE" sz="3200" dirty="0"/>
          </a:p>
          <a:p>
            <a:pPr marL="3135313" indent="-3135313" algn="ctr">
              <a:tabLst>
                <a:tab pos="261938" algn="l"/>
              </a:tabLst>
            </a:pPr>
            <a:r>
              <a:rPr lang="de-DE" sz="3200" i="1" dirty="0"/>
              <a:t>la </a:t>
            </a:r>
            <a:r>
              <a:rPr lang="de-DE" sz="3200" i="1" dirty="0" err="1"/>
              <a:t>distinction</a:t>
            </a:r>
            <a:r>
              <a:rPr lang="de-DE" sz="3200" i="1" dirty="0"/>
              <a:t>, </a:t>
            </a:r>
            <a:r>
              <a:rPr lang="de-DE" sz="3200" dirty="0" err="1"/>
              <a:t>devaluation</a:t>
            </a:r>
            <a:r>
              <a:rPr lang="de-DE" sz="3200" dirty="0"/>
              <a:t>, </a:t>
            </a:r>
            <a:r>
              <a:rPr lang="de-DE" sz="3200" dirty="0" err="1"/>
              <a:t>discrimination</a:t>
            </a:r>
            <a:r>
              <a:rPr lang="de-DE" sz="3200" dirty="0"/>
              <a:t>, </a:t>
            </a:r>
            <a:r>
              <a:rPr lang="de-DE" sz="3200" dirty="0" err="1"/>
              <a:t>stigmatisation</a:t>
            </a:r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747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r>
              <a:rPr lang="de-DE" dirty="0" err="1"/>
              <a:t>distinction</a:t>
            </a:r>
            <a:endParaRPr lang="de-DE" dirty="0"/>
          </a:p>
          <a:p>
            <a:pPr algn="ctr"/>
            <a:r>
              <a:rPr lang="de-DE" dirty="0" err="1"/>
              <a:t>categorisation</a:t>
            </a:r>
            <a:endParaRPr lang="de-DE" dirty="0"/>
          </a:p>
          <a:p>
            <a:pPr algn="ctr"/>
            <a:r>
              <a:rPr lang="de-DE" dirty="0" err="1"/>
              <a:t>classification</a:t>
            </a:r>
            <a:endParaRPr lang="de-DE" dirty="0"/>
          </a:p>
          <a:p>
            <a:pPr algn="ctr"/>
            <a:r>
              <a:rPr lang="de-DE" dirty="0" err="1"/>
              <a:t>alterisation</a:t>
            </a:r>
            <a:endParaRPr lang="de-DE" dirty="0"/>
          </a:p>
          <a:p>
            <a:pPr algn="ctr"/>
            <a:r>
              <a:rPr lang="de-DE" dirty="0" err="1"/>
              <a:t>asymmetric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endParaRPr lang="de-DE" dirty="0"/>
          </a:p>
          <a:p>
            <a:pPr algn="ctr"/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/>
              <a:t>boundaries</a:t>
            </a:r>
            <a:endParaRPr lang="de-DE" sz="3000" dirty="0"/>
          </a:p>
          <a:p>
            <a:pPr algn="ctr"/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3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008865" cy="5350649"/>
          </a:xfrm>
        </p:spPr>
        <p:txBody>
          <a:bodyPr>
            <a:noAutofit/>
          </a:bodyPr>
          <a:lstStyle/>
          <a:p>
            <a:pPr algn="ctr"/>
            <a:r>
              <a:rPr lang="de-DE" sz="3000" b="1" dirty="0"/>
              <a:t>Human </a:t>
            </a:r>
            <a:r>
              <a:rPr lang="de-DE" sz="3000" b="1" dirty="0" err="1"/>
              <a:t>differentiation</a:t>
            </a:r>
            <a:endParaRPr lang="de-DE" sz="3000" dirty="0"/>
          </a:p>
          <a:p>
            <a:pPr algn="ctr"/>
            <a:r>
              <a:rPr lang="de-DE" dirty="0" err="1"/>
              <a:t>distinction</a:t>
            </a:r>
            <a:endParaRPr lang="de-DE" dirty="0"/>
          </a:p>
          <a:p>
            <a:pPr algn="ctr"/>
            <a:r>
              <a:rPr lang="de-DE" dirty="0" err="1"/>
              <a:t>categorisation</a:t>
            </a:r>
            <a:endParaRPr lang="de-DE" dirty="0"/>
          </a:p>
          <a:p>
            <a:pPr algn="ctr"/>
            <a:r>
              <a:rPr lang="de-DE" dirty="0" err="1"/>
              <a:t>classification</a:t>
            </a:r>
            <a:endParaRPr lang="de-DE" dirty="0"/>
          </a:p>
          <a:p>
            <a:pPr algn="ctr"/>
            <a:r>
              <a:rPr lang="de-DE" dirty="0" err="1"/>
              <a:t>alterisation</a:t>
            </a:r>
            <a:endParaRPr lang="de-DE" dirty="0"/>
          </a:p>
          <a:p>
            <a:pPr algn="ctr"/>
            <a:r>
              <a:rPr lang="de-DE" dirty="0" err="1"/>
              <a:t>asymmetric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endParaRPr lang="de-DE" dirty="0"/>
          </a:p>
          <a:p>
            <a:pPr algn="ctr"/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/>
              <a:t>boundaries</a:t>
            </a:r>
            <a:endParaRPr lang="de-DE" dirty="0"/>
          </a:p>
          <a:p>
            <a:pPr algn="ctr"/>
            <a:r>
              <a:rPr lang="de-DE" dirty="0" err="1"/>
              <a:t>polarisation</a:t>
            </a:r>
            <a:endParaRPr lang="de-DE" sz="3000" dirty="0"/>
          </a:p>
          <a:p>
            <a:pPr algn="ctr"/>
            <a:endParaRPr lang="de-DE" sz="3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4. Human </a:t>
            </a:r>
            <a:r>
              <a:rPr lang="de-DE" sz="3500" dirty="0" err="1"/>
              <a:t>differentiation</a:t>
            </a:r>
            <a:r>
              <a:rPr lang="de-DE" dirty="0"/>
              <a:t>: Building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Asymmetries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305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5. Conclusion: Inclusion needs in–difference</a:t>
            </a:r>
          </a:p>
        </p:txBody>
      </p:sp>
    </p:spTree>
    <p:extLst>
      <p:ext uri="{BB962C8B-B14F-4D97-AF65-F5344CB8AC3E}">
        <p14:creationId xmlns:p14="http://schemas.microsoft.com/office/powerpoint/2010/main" val="1960213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4582" t="7534" r="2036" b="349"/>
          <a:stretch/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class</a:t>
            </a:r>
            <a:r>
              <a:rPr lang="de-DE" sz="3200" dirty="0"/>
              <a:t>–</a:t>
            </a:r>
            <a:r>
              <a:rPr lang="de-DE" sz="3200" dirty="0" err="1"/>
              <a:t>ification</a:t>
            </a:r>
            <a:r>
              <a:rPr lang="de-DE" sz="3200" dirty="0"/>
              <a:t>: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persons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categories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undoing</a:t>
            </a:r>
            <a:r>
              <a:rPr lang="de-DE" sz="3200" dirty="0"/>
              <a:t> </a:t>
            </a:r>
            <a:r>
              <a:rPr lang="de-DE" sz="3200" dirty="0" err="1"/>
              <a:t>gender</a:t>
            </a:r>
            <a:r>
              <a:rPr lang="de-DE" sz="3200" dirty="0"/>
              <a:t>: </a:t>
            </a:r>
            <a:r>
              <a:rPr lang="de-DE" sz="3200" dirty="0" err="1"/>
              <a:t>limiting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interrupting</a:t>
            </a:r>
            <a:r>
              <a:rPr lang="de-DE" sz="3200" dirty="0"/>
              <a:t> </a:t>
            </a:r>
            <a:r>
              <a:rPr lang="de-DE" sz="3200" dirty="0" err="1"/>
              <a:t>gender</a:t>
            </a:r>
            <a:r>
              <a:rPr lang="de-DE" sz="3200" dirty="0"/>
              <a:t> </a:t>
            </a:r>
            <a:r>
              <a:rPr lang="de-DE" sz="3200" dirty="0" err="1"/>
              <a:t>coding</a:t>
            </a:r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1.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: </a:t>
            </a:r>
            <a:r>
              <a:rPr lang="de-DE" dirty="0" err="1"/>
              <a:t>un</a:t>
            </a:r>
            <a:r>
              <a:rPr lang="de-DE" dirty="0"/>
              <a:t>/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gender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864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452847" cy="460785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‚diversity‘ </a:t>
            </a:r>
            <a:r>
              <a:rPr lang="en-US" sz="4000" dirty="0" err="1"/>
              <a:t>essentializes</a:t>
            </a:r>
            <a:r>
              <a:rPr lang="en-US" sz="4000" dirty="0"/>
              <a:t> differentiation</a:t>
            </a:r>
          </a:p>
          <a:p>
            <a:endParaRPr lang="de-DE" sz="4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5. Conclusion: Inclusion needs in–difference</a:t>
            </a:r>
          </a:p>
        </p:txBody>
      </p:sp>
    </p:spTree>
    <p:extLst>
      <p:ext uri="{BB962C8B-B14F-4D97-AF65-F5344CB8AC3E}">
        <p14:creationId xmlns:p14="http://schemas.microsoft.com/office/powerpoint/2010/main" val="3290999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452847" cy="460785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‚diversity‘ </a:t>
            </a:r>
            <a:r>
              <a:rPr lang="en-US" sz="4000" dirty="0" err="1"/>
              <a:t>essentializes</a:t>
            </a:r>
            <a:r>
              <a:rPr lang="en-US" sz="4000" dirty="0"/>
              <a:t> differentiation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‚identity‘ reifies self-understandings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5. Conclusion: Inclusion needs in–difference</a:t>
            </a:r>
          </a:p>
        </p:txBody>
      </p:sp>
    </p:spTree>
    <p:extLst>
      <p:ext uri="{BB962C8B-B14F-4D97-AF65-F5344CB8AC3E}">
        <p14:creationId xmlns:p14="http://schemas.microsoft.com/office/powerpoint/2010/main" val="3661664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398494"/>
            <a:ext cx="10452847" cy="460785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‚diversity‘ </a:t>
            </a:r>
            <a:r>
              <a:rPr lang="en-US" sz="4000" dirty="0" err="1"/>
              <a:t>essentializes</a:t>
            </a:r>
            <a:r>
              <a:rPr lang="en-US" sz="4000" dirty="0"/>
              <a:t> differentiation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‚identity‘ </a:t>
            </a:r>
            <a:r>
              <a:rPr lang="en-US" sz="4000"/>
              <a:t>reifies self-understandings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the opposite of </a:t>
            </a:r>
            <a:r>
              <a:rPr lang="en-US" sz="4000" dirty="0" err="1"/>
              <a:t>stigmatisation</a:t>
            </a:r>
            <a:r>
              <a:rPr lang="en-US" sz="4000" dirty="0"/>
              <a:t> isn‘t recognition, but in–difference</a:t>
            </a:r>
            <a:endParaRPr lang="de-DE" sz="4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5. Conclusion: Inclusion needs in–difference</a:t>
            </a:r>
          </a:p>
        </p:txBody>
      </p:sp>
    </p:spTree>
    <p:extLst>
      <p:ext uri="{BB962C8B-B14F-4D97-AF65-F5344CB8AC3E}">
        <p14:creationId xmlns:p14="http://schemas.microsoft.com/office/powerpoint/2010/main" val="651603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545002" y="844405"/>
            <a:ext cx="1826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Funktionale</a:t>
            </a:r>
          </a:p>
          <a:p>
            <a:pPr algn="ctr"/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Differenzierung der</a:t>
            </a:r>
          </a:p>
          <a:p>
            <a:pPr algn="ctr"/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Gesellschaft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43" y="1664495"/>
            <a:ext cx="3460125" cy="34601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246608" y="528747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Formen der</a:t>
            </a:r>
          </a:p>
          <a:p>
            <a:pPr algn="ctr"/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Humandifferenzierung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516568" y="2642139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 Differenzierung</a:t>
            </a:r>
          </a:p>
          <a:p>
            <a:pPr algn="ctr"/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Gesellungsformen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983272" y="742877"/>
            <a:ext cx="10225456" cy="5372246"/>
            <a:chOff x="147084" y="-719529"/>
            <a:chExt cx="11900083" cy="7989759"/>
          </a:xfrm>
        </p:grpSpPr>
        <p:sp>
          <p:nvSpPr>
            <p:cNvPr id="4" name="Ellipse 3"/>
            <p:cNvSpPr/>
            <p:nvPr/>
          </p:nvSpPr>
          <p:spPr>
            <a:xfrm>
              <a:off x="147084" y="-719529"/>
              <a:ext cx="11900083" cy="7989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147085" y="0"/>
              <a:ext cx="11845046" cy="6814970"/>
              <a:chOff x="147085" y="0"/>
              <a:chExt cx="11845046" cy="6814970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147085" y="989351"/>
                <a:ext cx="11845046" cy="4527029"/>
                <a:chOff x="147084" y="480071"/>
                <a:chExt cx="11900083" cy="5432438"/>
              </a:xfrm>
            </p:grpSpPr>
            <p:grpSp>
              <p:nvGrpSpPr>
                <p:cNvPr id="9" name="Gruppieren 8"/>
                <p:cNvGrpSpPr/>
                <p:nvPr/>
              </p:nvGrpSpPr>
              <p:grpSpPr>
                <a:xfrm>
                  <a:off x="147087" y="480071"/>
                  <a:ext cx="11900080" cy="5432438"/>
                  <a:chOff x="147087" y="858587"/>
                  <a:chExt cx="11900080" cy="4557012"/>
                </a:xfrm>
              </p:grpSpPr>
              <p:sp>
                <p:nvSpPr>
                  <p:cNvPr id="30" name="Ellipse 29"/>
                  <p:cNvSpPr/>
                  <p:nvPr/>
                </p:nvSpPr>
                <p:spPr>
                  <a:xfrm>
                    <a:off x="147087" y="1757999"/>
                    <a:ext cx="11900080" cy="3657600"/>
                  </a:xfrm>
                  <a:prstGeom prst="ellipse">
                    <a:avLst/>
                  </a:prstGeom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>
                        <a:lumMod val="85000"/>
                      </a:schemeClr>
                    </a:bgClr>
                  </a:pattFill>
                  <a:ln>
                    <a:solidFill>
                      <a:schemeClr val="tx1"/>
                    </a:solidFill>
                    <a:prstDash val="lgDash"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350" dirty="0">
                        <a:solidFill>
                          <a:schemeClr val="tx1"/>
                        </a:solidFill>
                      </a:rPr>
                      <a:t>                                                                                                                                                </a:t>
                    </a:r>
                  </a:p>
                </p:txBody>
              </p:sp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4352832" y="4887207"/>
                    <a:ext cx="3043003" cy="49674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350" dirty="0"/>
                      <a:t>x-</a:t>
                    </a:r>
                    <a:r>
                      <a:rPr lang="de-DE" sz="1350" dirty="0" err="1"/>
                      <a:t>ing</a:t>
                    </a:r>
                    <a:r>
                      <a:rPr lang="de-DE" sz="1350" dirty="0"/>
                      <a:t> </a:t>
                    </a:r>
                    <a:r>
                      <a:rPr lang="de-DE" sz="1350" dirty="0" err="1"/>
                      <a:t>effecting</a:t>
                    </a:r>
                    <a:r>
                      <a:rPr lang="de-DE" sz="1350" dirty="0"/>
                      <a:t> y-</a:t>
                    </a:r>
                    <a:r>
                      <a:rPr lang="de-DE" sz="1350" dirty="0" err="1"/>
                      <a:t>ing</a:t>
                    </a:r>
                    <a:endParaRPr lang="de-DE" sz="1350" dirty="0"/>
                  </a:p>
                </p:txBody>
              </p:sp>
              <p:grpSp>
                <p:nvGrpSpPr>
                  <p:cNvPr id="32" name="Gruppieren 31"/>
                  <p:cNvGrpSpPr/>
                  <p:nvPr/>
                </p:nvGrpSpPr>
                <p:grpSpPr>
                  <a:xfrm>
                    <a:off x="147087" y="858587"/>
                    <a:ext cx="11900080" cy="4107306"/>
                    <a:chOff x="147087" y="858587"/>
                    <a:chExt cx="11900080" cy="4107306"/>
                  </a:xfrm>
                </p:grpSpPr>
                <p:sp>
                  <p:nvSpPr>
                    <p:cNvPr id="33" name="Ellipse 32"/>
                    <p:cNvSpPr/>
                    <p:nvPr/>
                  </p:nvSpPr>
                  <p:spPr>
                    <a:xfrm>
                      <a:off x="147087" y="858587"/>
                      <a:ext cx="11900080" cy="3657600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350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                                              </a:t>
                      </a:r>
                    </a:p>
                  </p:txBody>
                </p:sp>
                <p:sp>
                  <p:nvSpPr>
                    <p:cNvPr id="34" name="Ellipse 33"/>
                    <p:cNvSpPr/>
                    <p:nvPr/>
                  </p:nvSpPr>
                  <p:spPr>
                    <a:xfrm>
                      <a:off x="970138" y="1308293"/>
                      <a:ext cx="11077029" cy="3657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350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                                        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x-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Textfeld 34"/>
                    <p:cNvSpPr txBox="1"/>
                    <p:nvPr/>
                  </p:nvSpPr>
                  <p:spPr>
                    <a:xfrm>
                      <a:off x="5395395" y="873409"/>
                      <a:ext cx="3043003" cy="4967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de-DE" sz="1350" dirty="0"/>
                        <a:t>de-differentiation </a:t>
                      </a:r>
                      <a:r>
                        <a:rPr lang="de-DE" sz="1350" dirty="0" err="1"/>
                        <a:t>of</a:t>
                      </a:r>
                      <a:r>
                        <a:rPr lang="de-DE" sz="1350" dirty="0"/>
                        <a:t> x</a:t>
                      </a:r>
                    </a:p>
                  </p:txBody>
                </p:sp>
              </p:grpSp>
            </p:grpSp>
            <p:grpSp>
              <p:nvGrpSpPr>
                <p:cNvPr id="10" name="Gruppieren 9"/>
                <p:cNvGrpSpPr/>
                <p:nvPr/>
              </p:nvGrpSpPr>
              <p:grpSpPr>
                <a:xfrm>
                  <a:off x="147087" y="944688"/>
                  <a:ext cx="8925060" cy="4432393"/>
                  <a:chOff x="1722951" y="2105124"/>
                  <a:chExt cx="8925060" cy="3718122"/>
                </a:xfrm>
              </p:grpSpPr>
              <p:sp>
                <p:nvSpPr>
                  <p:cNvPr id="25" name="Ellipse 28"/>
                  <p:cNvSpPr/>
                  <p:nvPr/>
                </p:nvSpPr>
                <p:spPr>
                  <a:xfrm>
                    <a:off x="1722951" y="3079025"/>
                    <a:ext cx="5957007" cy="2744221"/>
                  </a:xfrm>
                  <a:custGeom>
                    <a:avLst/>
                    <a:gdLst>
                      <a:gd name="connsiteX0" fmla="*/ 0 w 8925060"/>
                      <a:gd name="connsiteY0" fmla="*/ 1371600 h 2743200"/>
                      <a:gd name="connsiteX1" fmla="*/ 4462530 w 8925060"/>
                      <a:gd name="connsiteY1" fmla="*/ 0 h 2743200"/>
                      <a:gd name="connsiteX2" fmla="*/ 8925060 w 8925060"/>
                      <a:gd name="connsiteY2" fmla="*/ 1371600 h 2743200"/>
                      <a:gd name="connsiteX3" fmla="*/ 4462530 w 8925060"/>
                      <a:gd name="connsiteY3" fmla="*/ 2743200 h 2743200"/>
                      <a:gd name="connsiteX4" fmla="*/ 0 w 8925060"/>
                      <a:gd name="connsiteY4" fmla="*/ 1371600 h 2743200"/>
                      <a:gd name="connsiteX0" fmla="*/ 0 w 5957007"/>
                      <a:gd name="connsiteY0" fmla="*/ 1372059 h 2744221"/>
                      <a:gd name="connsiteX1" fmla="*/ 4462530 w 5957007"/>
                      <a:gd name="connsiteY1" fmla="*/ 459 h 2744221"/>
                      <a:gd name="connsiteX2" fmla="*/ 5957007 w 5957007"/>
                      <a:gd name="connsiteY2" fmla="*/ 1491980 h 2744221"/>
                      <a:gd name="connsiteX3" fmla="*/ 4462530 w 5957007"/>
                      <a:gd name="connsiteY3" fmla="*/ 2743659 h 2744221"/>
                      <a:gd name="connsiteX4" fmla="*/ 0 w 5957007"/>
                      <a:gd name="connsiteY4" fmla="*/ 1372059 h 274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7007" h="2744221">
                        <a:moveTo>
                          <a:pt x="0" y="1372059"/>
                        </a:moveTo>
                        <a:cubicBezTo>
                          <a:pt x="0" y="614545"/>
                          <a:pt x="3469696" y="-19528"/>
                          <a:pt x="4462530" y="459"/>
                        </a:cubicBezTo>
                        <a:cubicBezTo>
                          <a:pt x="5455364" y="20446"/>
                          <a:pt x="5957007" y="734466"/>
                          <a:pt x="5957007" y="1491980"/>
                        </a:cubicBezTo>
                        <a:cubicBezTo>
                          <a:pt x="5957007" y="2249494"/>
                          <a:pt x="5455364" y="2763646"/>
                          <a:pt x="4462530" y="2743659"/>
                        </a:cubicBezTo>
                        <a:cubicBezTo>
                          <a:pt x="3469696" y="2723672"/>
                          <a:pt x="0" y="2129573"/>
                          <a:pt x="0" y="1372059"/>
                        </a:cubicBezTo>
                        <a:close/>
                      </a:path>
                    </a:pathLst>
                  </a:custGeom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>
                        <a:lumMod val="85000"/>
                      </a:schemeClr>
                    </a:bgClr>
                  </a:pattFill>
                  <a:ln>
                    <a:solidFill>
                      <a:schemeClr val="tx1"/>
                    </a:solidFill>
                    <a:prstDash val="lgDash"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350" dirty="0">
                        <a:solidFill>
                          <a:schemeClr val="tx1"/>
                        </a:solidFill>
                      </a:rPr>
                      <a:t>                                                                                                </a:t>
                    </a:r>
                  </a:p>
                </p:txBody>
              </p:sp>
              <p:grpSp>
                <p:nvGrpSpPr>
                  <p:cNvPr id="26" name="Gruppieren 25"/>
                  <p:cNvGrpSpPr/>
                  <p:nvPr/>
                </p:nvGrpSpPr>
                <p:grpSpPr>
                  <a:xfrm>
                    <a:off x="1722951" y="2105124"/>
                    <a:ext cx="8925060" cy="3223382"/>
                    <a:chOff x="3567973" y="2164473"/>
                    <a:chExt cx="8925060" cy="3223382"/>
                  </a:xfrm>
                </p:grpSpPr>
                <p:sp>
                  <p:nvSpPr>
                    <p:cNvPr id="27" name="Ellipse 25"/>
                    <p:cNvSpPr/>
                    <p:nvPr/>
                  </p:nvSpPr>
                  <p:spPr>
                    <a:xfrm>
                      <a:off x="3567973" y="2164473"/>
                      <a:ext cx="6001978" cy="2743200"/>
                    </a:xfrm>
                    <a:custGeom>
                      <a:avLst/>
                      <a:gdLst>
                        <a:gd name="connsiteX0" fmla="*/ 0 w 8925060"/>
                        <a:gd name="connsiteY0" fmla="*/ 1371600 h 2743200"/>
                        <a:gd name="connsiteX1" fmla="*/ 4462530 w 8925060"/>
                        <a:gd name="connsiteY1" fmla="*/ 0 h 2743200"/>
                        <a:gd name="connsiteX2" fmla="*/ 8925060 w 8925060"/>
                        <a:gd name="connsiteY2" fmla="*/ 1371600 h 2743200"/>
                        <a:gd name="connsiteX3" fmla="*/ 4462530 w 8925060"/>
                        <a:gd name="connsiteY3" fmla="*/ 2743200 h 2743200"/>
                        <a:gd name="connsiteX4" fmla="*/ 0 w 8925060"/>
                        <a:gd name="connsiteY4" fmla="*/ 1371600 h 2743200"/>
                        <a:gd name="connsiteX0" fmla="*/ 0 w 6001978"/>
                        <a:gd name="connsiteY0" fmla="*/ 1371600 h 2743200"/>
                        <a:gd name="connsiteX1" fmla="*/ 4462530 w 6001978"/>
                        <a:gd name="connsiteY1" fmla="*/ 0 h 2743200"/>
                        <a:gd name="connsiteX2" fmla="*/ 6001978 w 6001978"/>
                        <a:gd name="connsiteY2" fmla="*/ 1371600 h 2743200"/>
                        <a:gd name="connsiteX3" fmla="*/ 4462530 w 6001978"/>
                        <a:gd name="connsiteY3" fmla="*/ 2743200 h 2743200"/>
                        <a:gd name="connsiteX4" fmla="*/ 0 w 6001978"/>
                        <a:gd name="connsiteY4" fmla="*/ 1371600 h 2743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01978" h="2743200">
                          <a:moveTo>
                            <a:pt x="0" y="1371600"/>
                          </a:moveTo>
                          <a:cubicBezTo>
                            <a:pt x="0" y="614086"/>
                            <a:pt x="3462200" y="0"/>
                            <a:pt x="4462530" y="0"/>
                          </a:cubicBezTo>
                          <a:cubicBezTo>
                            <a:pt x="5462860" y="0"/>
                            <a:pt x="6001978" y="614086"/>
                            <a:pt x="6001978" y="1371600"/>
                          </a:cubicBezTo>
                          <a:cubicBezTo>
                            <a:pt x="6001978" y="2129114"/>
                            <a:pt x="5462860" y="2743200"/>
                            <a:pt x="4462530" y="2743200"/>
                          </a:cubicBezTo>
                          <a:cubicBezTo>
                            <a:pt x="3462200" y="2743200"/>
                            <a:pt x="0" y="2129114"/>
                            <a:pt x="0" y="137160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350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</a:t>
                      </a:r>
                    </a:p>
                  </p:txBody>
                </p:sp>
                <p:sp>
                  <p:nvSpPr>
                    <p:cNvPr id="28" name="Ellipse 27"/>
                    <p:cNvSpPr/>
                    <p:nvPr/>
                  </p:nvSpPr>
                  <p:spPr>
                    <a:xfrm>
                      <a:off x="3567973" y="2644655"/>
                      <a:ext cx="8925060" cy="2743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350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x-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ing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" name="Textfeld 28"/>
                    <p:cNvSpPr txBox="1"/>
                    <p:nvPr/>
                  </p:nvSpPr>
                  <p:spPr>
                    <a:xfrm>
                      <a:off x="6441901" y="2201972"/>
                      <a:ext cx="3571529" cy="4967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de-DE" sz="1350" dirty="0" err="1"/>
                        <a:t>inhibiting</a:t>
                      </a:r>
                      <a:r>
                        <a:rPr lang="de-DE" sz="1350" dirty="0"/>
                        <a:t> x</a:t>
                      </a:r>
                    </a:p>
                  </p:txBody>
                </p:sp>
              </p:grpSp>
            </p:grpSp>
            <p:grpSp>
              <p:nvGrpSpPr>
                <p:cNvPr id="11" name="Gruppieren 10"/>
                <p:cNvGrpSpPr/>
                <p:nvPr/>
              </p:nvGrpSpPr>
              <p:grpSpPr>
                <a:xfrm>
                  <a:off x="147085" y="1516821"/>
                  <a:ext cx="5950041" cy="3217461"/>
                  <a:chOff x="2743199" y="320675"/>
                  <a:chExt cx="5950041" cy="2698974"/>
                </a:xfrm>
              </p:grpSpPr>
              <p:grpSp>
                <p:nvGrpSpPr>
                  <p:cNvPr id="18" name="Gruppieren 17"/>
                  <p:cNvGrpSpPr/>
                  <p:nvPr/>
                </p:nvGrpSpPr>
                <p:grpSpPr>
                  <a:xfrm>
                    <a:off x="2743199" y="1190849"/>
                    <a:ext cx="4106249" cy="1828800"/>
                    <a:chOff x="4159241" y="1878291"/>
                    <a:chExt cx="4106249" cy="1828800"/>
                  </a:xfrm>
                </p:grpSpPr>
                <p:sp>
                  <p:nvSpPr>
                    <p:cNvPr id="23" name="Ellipse 21"/>
                    <p:cNvSpPr/>
                    <p:nvPr/>
                  </p:nvSpPr>
                  <p:spPr>
                    <a:xfrm>
                      <a:off x="4159241" y="1878291"/>
                      <a:ext cx="4106249" cy="1828800"/>
                    </a:xfrm>
                    <a:custGeom>
                      <a:avLst/>
                      <a:gdLst>
                        <a:gd name="connsiteX0" fmla="*/ 0 w 5950040"/>
                        <a:gd name="connsiteY0" fmla="*/ 914400 h 1828800"/>
                        <a:gd name="connsiteX1" fmla="*/ 2975020 w 5950040"/>
                        <a:gd name="connsiteY1" fmla="*/ 0 h 1828800"/>
                        <a:gd name="connsiteX2" fmla="*/ 5950040 w 5950040"/>
                        <a:gd name="connsiteY2" fmla="*/ 914400 h 1828800"/>
                        <a:gd name="connsiteX3" fmla="*/ 2975020 w 5950040"/>
                        <a:gd name="connsiteY3" fmla="*/ 1828800 h 1828800"/>
                        <a:gd name="connsiteX4" fmla="*/ 0 w 5950040"/>
                        <a:gd name="connsiteY4" fmla="*/ 914400 h 1828800"/>
                        <a:gd name="connsiteX0" fmla="*/ 0 w 4106249"/>
                        <a:gd name="connsiteY0" fmla="*/ 914400 h 1828800"/>
                        <a:gd name="connsiteX1" fmla="*/ 2975020 w 4106249"/>
                        <a:gd name="connsiteY1" fmla="*/ 0 h 1828800"/>
                        <a:gd name="connsiteX2" fmla="*/ 4106249 w 4106249"/>
                        <a:gd name="connsiteY2" fmla="*/ 914400 h 1828800"/>
                        <a:gd name="connsiteX3" fmla="*/ 2975020 w 4106249"/>
                        <a:gd name="connsiteY3" fmla="*/ 1828800 h 1828800"/>
                        <a:gd name="connsiteX4" fmla="*/ 0 w 4106249"/>
                        <a:gd name="connsiteY4" fmla="*/ 914400 h 182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06249" h="1828800">
                          <a:moveTo>
                            <a:pt x="0" y="914400"/>
                          </a:moveTo>
                          <a:cubicBezTo>
                            <a:pt x="0" y="409391"/>
                            <a:pt x="2290645" y="0"/>
                            <a:pt x="2975020" y="0"/>
                          </a:cubicBezTo>
                          <a:cubicBezTo>
                            <a:pt x="3659395" y="0"/>
                            <a:pt x="4106249" y="409391"/>
                            <a:pt x="4106249" y="914400"/>
                          </a:cubicBezTo>
                          <a:cubicBezTo>
                            <a:pt x="4106249" y="1419409"/>
                            <a:pt x="3659395" y="1828800"/>
                            <a:pt x="2975020" y="1828800"/>
                          </a:cubicBezTo>
                          <a:cubicBezTo>
                            <a:pt x="2290645" y="1828800"/>
                            <a:pt x="0" y="1419409"/>
                            <a:pt x="0" y="914400"/>
                          </a:cubicBezTo>
                          <a:close/>
                        </a:path>
                      </a:pathLst>
                    </a:custGeom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  <a:ln>
                      <a:solidFill>
                        <a:schemeClr val="tx1"/>
                      </a:solidFill>
                      <a:prstDash val="lgDash"/>
                    </a:ln>
                    <a:effectLst>
                      <a:softEdge rad="635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350" dirty="0">
                          <a:solidFill>
                            <a:schemeClr val="tx1"/>
                          </a:solidFill>
                        </a:rPr>
                        <a:t>                                              </a:t>
                      </a:r>
                    </a:p>
                  </p:txBody>
                </p:sp>
                <p:sp>
                  <p:nvSpPr>
                    <p:cNvPr id="24" name="Textfeld 23"/>
                    <p:cNvSpPr txBox="1"/>
                    <p:nvPr/>
                  </p:nvSpPr>
                  <p:spPr>
                    <a:xfrm rot="515986">
                      <a:off x="4995458" y="3163419"/>
                      <a:ext cx="2818151" cy="4967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de-DE" sz="1350" dirty="0" err="1"/>
                        <a:t>doing</a:t>
                      </a:r>
                      <a:r>
                        <a:rPr lang="de-DE" sz="1350" dirty="0"/>
                        <a:t> x </a:t>
                      </a:r>
                      <a:r>
                        <a:rPr lang="de-DE" sz="1350" dirty="0" err="1"/>
                        <a:t>while</a:t>
                      </a:r>
                      <a:r>
                        <a:rPr lang="de-DE" sz="1350" dirty="0"/>
                        <a:t> </a:t>
                      </a:r>
                      <a:r>
                        <a:rPr lang="de-DE" sz="1350" dirty="0" err="1"/>
                        <a:t>doing</a:t>
                      </a:r>
                      <a:r>
                        <a:rPr lang="de-DE" sz="1350" dirty="0"/>
                        <a:t> y</a:t>
                      </a:r>
                    </a:p>
                  </p:txBody>
                </p:sp>
              </p:grpSp>
              <p:grpSp>
                <p:nvGrpSpPr>
                  <p:cNvPr id="19" name="Gruppieren 18"/>
                  <p:cNvGrpSpPr/>
                  <p:nvPr/>
                </p:nvGrpSpPr>
                <p:grpSpPr>
                  <a:xfrm>
                    <a:off x="2743200" y="320675"/>
                    <a:ext cx="5950040" cy="2271483"/>
                    <a:chOff x="4159242" y="1000521"/>
                    <a:chExt cx="5950040" cy="2271483"/>
                  </a:xfrm>
                </p:grpSpPr>
                <p:sp>
                  <p:nvSpPr>
                    <p:cNvPr id="20" name="Ellipse 18"/>
                    <p:cNvSpPr/>
                    <p:nvPr/>
                  </p:nvSpPr>
                  <p:spPr>
                    <a:xfrm>
                      <a:off x="4159242" y="1000521"/>
                      <a:ext cx="4016308" cy="1828800"/>
                    </a:xfrm>
                    <a:custGeom>
                      <a:avLst/>
                      <a:gdLst>
                        <a:gd name="connsiteX0" fmla="*/ 0 w 5950040"/>
                        <a:gd name="connsiteY0" fmla="*/ 914400 h 1828800"/>
                        <a:gd name="connsiteX1" fmla="*/ 2975020 w 5950040"/>
                        <a:gd name="connsiteY1" fmla="*/ 0 h 1828800"/>
                        <a:gd name="connsiteX2" fmla="*/ 5950040 w 5950040"/>
                        <a:gd name="connsiteY2" fmla="*/ 914400 h 1828800"/>
                        <a:gd name="connsiteX3" fmla="*/ 2975020 w 5950040"/>
                        <a:gd name="connsiteY3" fmla="*/ 1828800 h 1828800"/>
                        <a:gd name="connsiteX4" fmla="*/ 0 w 5950040"/>
                        <a:gd name="connsiteY4" fmla="*/ 914400 h 1828800"/>
                        <a:gd name="connsiteX0" fmla="*/ 0 w 4016308"/>
                        <a:gd name="connsiteY0" fmla="*/ 914400 h 1828800"/>
                        <a:gd name="connsiteX1" fmla="*/ 2975020 w 4016308"/>
                        <a:gd name="connsiteY1" fmla="*/ 0 h 1828800"/>
                        <a:gd name="connsiteX2" fmla="*/ 4016308 w 4016308"/>
                        <a:gd name="connsiteY2" fmla="*/ 914400 h 1828800"/>
                        <a:gd name="connsiteX3" fmla="*/ 2975020 w 4016308"/>
                        <a:gd name="connsiteY3" fmla="*/ 1828800 h 1828800"/>
                        <a:gd name="connsiteX4" fmla="*/ 0 w 4016308"/>
                        <a:gd name="connsiteY4" fmla="*/ 914400 h 182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16308" h="1828800">
                          <a:moveTo>
                            <a:pt x="0" y="914400"/>
                          </a:moveTo>
                          <a:cubicBezTo>
                            <a:pt x="0" y="409391"/>
                            <a:pt x="2305635" y="0"/>
                            <a:pt x="2975020" y="0"/>
                          </a:cubicBezTo>
                          <a:cubicBezTo>
                            <a:pt x="3644405" y="0"/>
                            <a:pt x="4016308" y="409391"/>
                            <a:pt x="4016308" y="914400"/>
                          </a:cubicBezTo>
                          <a:cubicBezTo>
                            <a:pt x="4016308" y="1419409"/>
                            <a:pt x="3644405" y="1828800"/>
                            <a:pt x="2975020" y="1828800"/>
                          </a:cubicBezTo>
                          <a:cubicBezTo>
                            <a:pt x="2305635" y="1828800"/>
                            <a:pt x="0" y="1419409"/>
                            <a:pt x="0" y="91440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350" dirty="0">
                          <a:solidFill>
                            <a:schemeClr val="tx1"/>
                          </a:solidFill>
                        </a:rPr>
                        <a:t>                                              </a:t>
                      </a:r>
                    </a:p>
                  </p:txBody>
                </p:sp>
                <p:sp>
                  <p:nvSpPr>
                    <p:cNvPr id="21" name="Ellipse 20"/>
                    <p:cNvSpPr/>
                    <p:nvPr/>
                  </p:nvSpPr>
                  <p:spPr>
                    <a:xfrm>
                      <a:off x="4159242" y="1443204"/>
                      <a:ext cx="5950040" cy="1828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350" dirty="0">
                          <a:solidFill>
                            <a:schemeClr val="tx1"/>
                          </a:solidFill>
                        </a:rPr>
                        <a:t>                                             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doing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</p:txBody>
                </p:sp>
                <p:sp>
                  <p:nvSpPr>
                    <p:cNvPr id="22" name="Textfeld 21"/>
                    <p:cNvSpPr txBox="1"/>
                    <p:nvPr/>
                  </p:nvSpPr>
                  <p:spPr>
                    <a:xfrm>
                      <a:off x="6745573" y="1010167"/>
                      <a:ext cx="2818151" cy="4967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de-DE" sz="1350" dirty="0" err="1"/>
                        <a:t>undoing</a:t>
                      </a:r>
                      <a:r>
                        <a:rPr lang="de-DE" sz="1350" dirty="0"/>
                        <a:t> x</a:t>
                      </a:r>
                    </a:p>
                  </p:txBody>
                </p:sp>
              </p:grpSp>
            </p:grpSp>
            <p:grpSp>
              <p:nvGrpSpPr>
                <p:cNvPr id="12" name="Gruppieren 11"/>
                <p:cNvGrpSpPr/>
                <p:nvPr/>
              </p:nvGrpSpPr>
              <p:grpSpPr>
                <a:xfrm>
                  <a:off x="147084" y="2080319"/>
                  <a:ext cx="2975021" cy="2022768"/>
                  <a:chOff x="291919" y="2610788"/>
                  <a:chExt cx="2975021" cy="1696803"/>
                </a:xfrm>
              </p:grpSpPr>
              <p:sp>
                <p:nvSpPr>
                  <p:cNvPr id="13" name="Ellipse 14"/>
                  <p:cNvSpPr/>
                  <p:nvPr/>
                </p:nvSpPr>
                <p:spPr>
                  <a:xfrm>
                    <a:off x="291919" y="3312658"/>
                    <a:ext cx="2360423" cy="994933"/>
                  </a:xfrm>
                  <a:custGeom>
                    <a:avLst/>
                    <a:gdLst>
                      <a:gd name="connsiteX0" fmla="*/ 0 w 2975020"/>
                      <a:gd name="connsiteY0" fmla="*/ 497106 h 994211"/>
                      <a:gd name="connsiteX1" fmla="*/ 1487510 w 2975020"/>
                      <a:gd name="connsiteY1" fmla="*/ 0 h 994211"/>
                      <a:gd name="connsiteX2" fmla="*/ 2975020 w 2975020"/>
                      <a:gd name="connsiteY2" fmla="*/ 497106 h 994211"/>
                      <a:gd name="connsiteX3" fmla="*/ 1487510 w 2975020"/>
                      <a:gd name="connsiteY3" fmla="*/ 994212 h 994211"/>
                      <a:gd name="connsiteX4" fmla="*/ 0 w 2975020"/>
                      <a:gd name="connsiteY4" fmla="*/ 497106 h 994211"/>
                      <a:gd name="connsiteX0" fmla="*/ 0 w 2360423"/>
                      <a:gd name="connsiteY0" fmla="*/ 497416 h 994933"/>
                      <a:gd name="connsiteX1" fmla="*/ 1487510 w 2360423"/>
                      <a:gd name="connsiteY1" fmla="*/ 310 h 994933"/>
                      <a:gd name="connsiteX2" fmla="*/ 2360423 w 2360423"/>
                      <a:gd name="connsiteY2" fmla="*/ 557377 h 994933"/>
                      <a:gd name="connsiteX3" fmla="*/ 1487510 w 2360423"/>
                      <a:gd name="connsiteY3" fmla="*/ 994522 h 994933"/>
                      <a:gd name="connsiteX4" fmla="*/ 0 w 2360423"/>
                      <a:gd name="connsiteY4" fmla="*/ 497416 h 994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60423" h="994933">
                        <a:moveTo>
                          <a:pt x="0" y="497416"/>
                        </a:moveTo>
                        <a:cubicBezTo>
                          <a:pt x="0" y="222872"/>
                          <a:pt x="1094106" y="-9683"/>
                          <a:pt x="1487510" y="310"/>
                        </a:cubicBezTo>
                        <a:cubicBezTo>
                          <a:pt x="1880914" y="10303"/>
                          <a:pt x="2360423" y="282833"/>
                          <a:pt x="2360423" y="557377"/>
                        </a:cubicBezTo>
                        <a:cubicBezTo>
                          <a:pt x="2360423" y="831921"/>
                          <a:pt x="1880914" y="1004515"/>
                          <a:pt x="1487510" y="994522"/>
                        </a:cubicBezTo>
                        <a:cubicBezTo>
                          <a:pt x="1094106" y="984529"/>
                          <a:pt x="0" y="771960"/>
                          <a:pt x="0" y="497416"/>
                        </a:cubicBezTo>
                        <a:close/>
                      </a:path>
                    </a:pathLst>
                  </a:custGeom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>
                        <a:lumMod val="85000"/>
                      </a:schemeClr>
                    </a:bgClr>
                  </a:pattFill>
                  <a:ln>
                    <a:solidFill>
                      <a:schemeClr val="tx1"/>
                    </a:solidFill>
                    <a:prstDash val="lgDash"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4" name="Gruppieren 13"/>
                  <p:cNvGrpSpPr/>
                  <p:nvPr/>
                </p:nvGrpSpPr>
                <p:grpSpPr>
                  <a:xfrm>
                    <a:off x="291919" y="2610788"/>
                    <a:ext cx="2975021" cy="1332922"/>
                    <a:chOff x="491860" y="2396282"/>
                    <a:chExt cx="2975021" cy="1332922"/>
                  </a:xfrm>
                </p:grpSpPr>
                <p:sp>
                  <p:nvSpPr>
                    <p:cNvPr id="15" name="Ellipse 11"/>
                    <p:cNvSpPr/>
                    <p:nvPr/>
                  </p:nvSpPr>
                  <p:spPr>
                    <a:xfrm>
                      <a:off x="491860" y="2453462"/>
                      <a:ext cx="2330443" cy="922344"/>
                    </a:xfrm>
                    <a:custGeom>
                      <a:avLst/>
                      <a:gdLst>
                        <a:gd name="connsiteX0" fmla="*/ 0 w 2975020"/>
                        <a:gd name="connsiteY0" fmla="*/ 457200 h 914400"/>
                        <a:gd name="connsiteX1" fmla="*/ 1487510 w 2975020"/>
                        <a:gd name="connsiteY1" fmla="*/ 0 h 914400"/>
                        <a:gd name="connsiteX2" fmla="*/ 2975020 w 2975020"/>
                        <a:gd name="connsiteY2" fmla="*/ 457200 h 914400"/>
                        <a:gd name="connsiteX3" fmla="*/ 1487510 w 2975020"/>
                        <a:gd name="connsiteY3" fmla="*/ 914400 h 914400"/>
                        <a:gd name="connsiteX4" fmla="*/ 0 w 2975020"/>
                        <a:gd name="connsiteY4" fmla="*/ 457200 h 914400"/>
                        <a:gd name="connsiteX0" fmla="*/ 0 w 2330443"/>
                        <a:gd name="connsiteY0" fmla="*/ 462926 h 922344"/>
                        <a:gd name="connsiteX1" fmla="*/ 1487510 w 2330443"/>
                        <a:gd name="connsiteY1" fmla="*/ 5726 h 922344"/>
                        <a:gd name="connsiteX2" fmla="*/ 2330443 w 2330443"/>
                        <a:gd name="connsiteY2" fmla="*/ 298034 h 922344"/>
                        <a:gd name="connsiteX3" fmla="*/ 1487510 w 2330443"/>
                        <a:gd name="connsiteY3" fmla="*/ 920126 h 922344"/>
                        <a:gd name="connsiteX4" fmla="*/ 0 w 2330443"/>
                        <a:gd name="connsiteY4" fmla="*/ 462926 h 9223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30443" h="922344">
                          <a:moveTo>
                            <a:pt x="0" y="462926"/>
                          </a:moveTo>
                          <a:cubicBezTo>
                            <a:pt x="0" y="210421"/>
                            <a:pt x="1099103" y="33208"/>
                            <a:pt x="1487510" y="5726"/>
                          </a:cubicBezTo>
                          <a:cubicBezTo>
                            <a:pt x="1875917" y="-21756"/>
                            <a:pt x="2330443" y="45529"/>
                            <a:pt x="2330443" y="298034"/>
                          </a:cubicBezTo>
                          <a:cubicBezTo>
                            <a:pt x="2330443" y="550539"/>
                            <a:pt x="1875917" y="892644"/>
                            <a:pt x="1487510" y="920126"/>
                          </a:cubicBezTo>
                          <a:cubicBezTo>
                            <a:pt x="1099103" y="947608"/>
                            <a:pt x="0" y="715431"/>
                            <a:pt x="0" y="46292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35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" name="Ellipse 15"/>
                    <p:cNvSpPr/>
                    <p:nvPr/>
                  </p:nvSpPr>
                  <p:spPr>
                    <a:xfrm>
                      <a:off x="491861" y="2814804"/>
                      <a:ext cx="297502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doing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being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</p:txBody>
                </p:sp>
                <p:sp>
                  <p:nvSpPr>
                    <p:cNvPr id="17" name="Textfeld 16"/>
                    <p:cNvSpPr txBox="1"/>
                    <p:nvPr/>
                  </p:nvSpPr>
                  <p:spPr>
                    <a:xfrm rot="21374653">
                      <a:off x="1023483" y="2396282"/>
                      <a:ext cx="1843790" cy="4967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de-DE" sz="1350" dirty="0" err="1"/>
                        <a:t>undoing</a:t>
                      </a:r>
                      <a:r>
                        <a:rPr lang="de-DE" sz="1350" dirty="0"/>
                        <a:t> </a:t>
                      </a:r>
                      <a:r>
                        <a:rPr lang="de-DE" sz="1350" dirty="0" err="1"/>
                        <a:t>being</a:t>
                      </a:r>
                      <a:r>
                        <a:rPr lang="de-DE" sz="1350" dirty="0"/>
                        <a:t> x</a:t>
                      </a:r>
                    </a:p>
                  </p:txBody>
                </p:sp>
              </p:grpSp>
            </p:grpSp>
          </p:grpSp>
          <p:sp>
            <p:nvSpPr>
              <p:cNvPr id="7" name="Textfeld 6"/>
              <p:cNvSpPr txBox="1"/>
              <p:nvPr/>
            </p:nvSpPr>
            <p:spPr>
              <a:xfrm>
                <a:off x="5216577" y="0"/>
                <a:ext cx="2428407" cy="68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100" dirty="0"/>
                  <a:t>z</a:t>
                </a:r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5216576" y="6131695"/>
                <a:ext cx="2428407" cy="68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100" dirty="0"/>
                  <a:t>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892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2. </a:t>
            </a:r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22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r>
              <a:rPr lang="de-DE" dirty="0"/>
              <a:t>Mainz: </a:t>
            </a:r>
            <a:r>
              <a:rPr lang="de-DE" dirty="0" err="1"/>
              <a:t>comparitive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human </a:t>
            </a:r>
            <a:r>
              <a:rPr lang="de-DE" dirty="0" err="1"/>
              <a:t>categorization</a:t>
            </a:r>
            <a:endParaRPr lang="de-DE" dirty="0"/>
          </a:p>
          <a:p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2. </a:t>
            </a:r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16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r>
              <a:rPr lang="de-DE" dirty="0"/>
              <a:t>Mainz: </a:t>
            </a:r>
            <a:r>
              <a:rPr lang="de-DE" dirty="0" err="1"/>
              <a:t>comparitive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human </a:t>
            </a:r>
            <a:r>
              <a:rPr lang="de-DE" dirty="0" err="1"/>
              <a:t>categorization</a:t>
            </a:r>
            <a:endParaRPr lang="de-DE" dirty="0"/>
          </a:p>
          <a:p>
            <a:pPr>
              <a:lnSpc>
                <a:spcPct val="50000"/>
              </a:lnSpc>
            </a:pPr>
            <a:r>
              <a:rPr lang="de-DE" dirty="0"/>
              <a:t> </a:t>
            </a:r>
          </a:p>
          <a:p>
            <a:r>
              <a:rPr lang="de-DE" dirty="0"/>
              <a:t>Not ‚</a:t>
            </a:r>
            <a:r>
              <a:rPr lang="de-DE" dirty="0" err="1"/>
              <a:t>differences</a:t>
            </a:r>
            <a:r>
              <a:rPr lang="de-DE" dirty="0"/>
              <a:t>‘ </a:t>
            </a:r>
            <a:r>
              <a:rPr lang="de-DE" dirty="0" err="1"/>
              <a:t>and</a:t>
            </a:r>
            <a:r>
              <a:rPr lang="de-DE" dirty="0"/>
              <a:t> ‚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‘, but</a:t>
            </a:r>
          </a:p>
          <a:p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2. </a:t>
            </a:r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91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r>
              <a:rPr lang="de-DE" dirty="0"/>
              <a:t>Mainz: </a:t>
            </a:r>
            <a:r>
              <a:rPr lang="de-DE" dirty="0" err="1"/>
              <a:t>comparitive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human </a:t>
            </a:r>
            <a:r>
              <a:rPr lang="de-DE" dirty="0" err="1"/>
              <a:t>categorization</a:t>
            </a:r>
            <a:endParaRPr lang="de-DE" dirty="0"/>
          </a:p>
          <a:p>
            <a:pPr>
              <a:lnSpc>
                <a:spcPct val="50000"/>
              </a:lnSpc>
            </a:pPr>
            <a:r>
              <a:rPr lang="de-DE" dirty="0"/>
              <a:t> </a:t>
            </a:r>
          </a:p>
          <a:p>
            <a:r>
              <a:rPr lang="de-DE" dirty="0"/>
              <a:t>Not ‚</a:t>
            </a:r>
            <a:r>
              <a:rPr lang="de-DE" dirty="0" err="1"/>
              <a:t>differences</a:t>
            </a:r>
            <a:r>
              <a:rPr lang="de-DE" dirty="0"/>
              <a:t>‘ </a:t>
            </a:r>
            <a:r>
              <a:rPr lang="de-DE" dirty="0" err="1"/>
              <a:t>and</a:t>
            </a:r>
            <a:r>
              <a:rPr lang="de-DE" dirty="0"/>
              <a:t> ‚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‘, but</a:t>
            </a:r>
          </a:p>
          <a:p>
            <a:r>
              <a:rPr lang="de-DE" dirty="0"/>
              <a:t>	a)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differentiation</a:t>
            </a:r>
            <a:endParaRPr lang="de-DE" dirty="0"/>
          </a:p>
          <a:p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2. </a:t>
            </a:r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04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1757083"/>
            <a:ext cx="10008865" cy="3897268"/>
          </a:xfrm>
        </p:spPr>
        <p:txBody>
          <a:bodyPr>
            <a:noAutofit/>
          </a:bodyPr>
          <a:lstStyle/>
          <a:p>
            <a:r>
              <a:rPr lang="de-DE" dirty="0"/>
              <a:t>Mainz: </a:t>
            </a:r>
            <a:r>
              <a:rPr lang="de-DE" dirty="0" err="1"/>
              <a:t>comparitive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human </a:t>
            </a:r>
            <a:r>
              <a:rPr lang="de-DE" dirty="0" err="1"/>
              <a:t>categorization</a:t>
            </a:r>
            <a:endParaRPr lang="de-DE" dirty="0"/>
          </a:p>
          <a:p>
            <a:pPr>
              <a:lnSpc>
                <a:spcPct val="50000"/>
              </a:lnSpc>
            </a:pPr>
            <a:r>
              <a:rPr lang="de-DE" dirty="0"/>
              <a:t> </a:t>
            </a:r>
          </a:p>
          <a:p>
            <a:r>
              <a:rPr lang="de-DE" dirty="0"/>
              <a:t>Not ‚</a:t>
            </a:r>
            <a:r>
              <a:rPr lang="de-DE" dirty="0" err="1"/>
              <a:t>differences</a:t>
            </a:r>
            <a:r>
              <a:rPr lang="de-DE" dirty="0"/>
              <a:t>‘ </a:t>
            </a:r>
            <a:r>
              <a:rPr lang="de-DE" dirty="0" err="1"/>
              <a:t>and</a:t>
            </a:r>
            <a:r>
              <a:rPr lang="de-DE" dirty="0"/>
              <a:t> ‚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‘, but</a:t>
            </a:r>
          </a:p>
          <a:p>
            <a:r>
              <a:rPr lang="de-DE" dirty="0"/>
              <a:t>	a)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differentiation</a:t>
            </a:r>
            <a:endParaRPr lang="de-DE" dirty="0"/>
          </a:p>
          <a:p>
            <a:r>
              <a:rPr lang="de-DE" dirty="0"/>
              <a:t>	b) multiple </a:t>
            </a:r>
            <a:r>
              <a:rPr lang="de-DE" dirty="0" err="1"/>
              <a:t>memberships</a:t>
            </a:r>
            <a:r>
              <a:rPr lang="de-DE" dirty="0"/>
              <a:t> in </a:t>
            </a:r>
            <a:r>
              <a:rPr lang="de-DE" dirty="0" err="1"/>
              <a:t>competition</a:t>
            </a:r>
            <a:endParaRPr lang="de-DE" dirty="0"/>
          </a:p>
          <a:p>
            <a:endParaRPr lang="de-DE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9919" y="346464"/>
            <a:ext cx="11737909" cy="92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720000" algn="l"/>
              </a:tabLst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2. </a:t>
            </a:r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distinctions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87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nellkurs_Hirschauer_extern.potx" id="{C4284A30-60E7-4DE7-8FA1-1514351762CD}" vid="{8DF1FB3E-3D3C-4162-8DA7-B185BA69C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Schnellkurs_Hirschauer_extern</Template>
  <TotalTime>0</TotalTime>
  <Words>695</Words>
  <Application>Microsoft Office PowerPoint</Application>
  <PresentationFormat>Breitbild</PresentationFormat>
  <Paragraphs>185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Comparative Cultural Inequality  and Un/doing Differences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Muthmann, Eva</dc:creator>
  <cp:lastModifiedBy>Pedda</cp:lastModifiedBy>
  <cp:revision>56</cp:revision>
  <dcterms:created xsi:type="dcterms:W3CDTF">2016-04-06T14:17:46Z</dcterms:created>
  <dcterms:modified xsi:type="dcterms:W3CDTF">2017-12-05T17:43:08Z</dcterms:modified>
</cp:coreProperties>
</file>